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8"/>
  </p:notesMasterIdLst>
  <p:sldIdLst>
    <p:sldId id="1748" r:id="rId3"/>
    <p:sldId id="2051" r:id="rId4"/>
    <p:sldId id="2076138241" r:id="rId5"/>
    <p:sldId id="2076138239" r:id="rId6"/>
    <p:sldId id="2076138240" r:id="rId7"/>
    <p:sldId id="2076138254" r:id="rId8"/>
    <p:sldId id="2076138265" r:id="rId9"/>
    <p:sldId id="2076138266" r:id="rId10"/>
    <p:sldId id="2076138267" r:id="rId11"/>
    <p:sldId id="2076138268" r:id="rId12"/>
    <p:sldId id="2076138269" r:id="rId13"/>
    <p:sldId id="2076138270" r:id="rId14"/>
    <p:sldId id="2076138271" r:id="rId15"/>
    <p:sldId id="2076138272" r:id="rId16"/>
    <p:sldId id="2076138244" r:id="rId17"/>
    <p:sldId id="2076138255" r:id="rId18"/>
    <p:sldId id="2076138256" r:id="rId19"/>
    <p:sldId id="2076138257" r:id="rId20"/>
    <p:sldId id="2076138258" r:id="rId21"/>
    <p:sldId id="2076138260" r:id="rId22"/>
    <p:sldId id="2076138261" r:id="rId23"/>
    <p:sldId id="2076138262" r:id="rId24"/>
    <p:sldId id="2076138263" r:id="rId25"/>
    <p:sldId id="2076138264" r:id="rId26"/>
    <p:sldId id="207613825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26" autoAdjust="0"/>
  </p:normalViewPr>
  <p:slideViewPr>
    <p:cSldViewPr snapToGrid="0">
      <p:cViewPr varScale="1">
        <p:scale>
          <a:sx n="78" d="100"/>
          <a:sy n="78" d="100"/>
        </p:scale>
        <p:origin x="806" y="91"/>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3DB01-494D-41DB-B35A-EE481918A676}" type="datetimeFigureOut">
              <a:rPr lang="en-GB" smtClean="0"/>
              <a:t>13/08/2021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096FB-AD7D-43E8-9EB1-8C6C5105CF70}" type="slidenum">
              <a:rPr lang="en-GB" smtClean="0"/>
              <a:t>‹#›</a:t>
            </a:fld>
            <a:endParaRPr lang="en-GB"/>
          </a:p>
        </p:txBody>
      </p:sp>
    </p:spTree>
    <p:extLst>
      <p:ext uri="{BB962C8B-B14F-4D97-AF65-F5344CB8AC3E}">
        <p14:creationId xmlns:p14="http://schemas.microsoft.com/office/powerpoint/2010/main" val="1698948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236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9:03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124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dirty="0">
                <a:solidFill>
                  <a:schemeClr val="tx1"/>
                </a:solidFill>
                <a:effectLst/>
                <a:latin typeface="Segoe UI Light" pitchFamily="34" charset="0"/>
                <a:ea typeface="+mn-ea"/>
                <a:cs typeface="+mn-cs"/>
              </a:rPr>
              <a:t>total control over visuals and features</a:t>
            </a:r>
            <a:r>
              <a:rPr lang="en-US" sz="800" kern="1200" dirty="0">
                <a:solidFill>
                  <a:schemeClr val="tx1"/>
                </a:solidFill>
                <a:effectLst/>
                <a:latin typeface="Segoe UI Light" pitchFamily="34" charset="0"/>
                <a:ea typeface="+mn-ea"/>
                <a:cs typeface="+mn-cs"/>
              </a:rPr>
              <a:t>.</a:t>
            </a:r>
            <a:r>
              <a:rPr lang="en-US" sz="800" kern="1200" dirty="0">
                <a:solidFill>
                  <a:schemeClr val="tx1"/>
                </a:solidFill>
                <a:effectLst/>
                <a:latin typeface="Segoe UI Light" pitchFamily="34" charset="0"/>
                <a:ea typeface="+mn-ea"/>
                <a:cs typeface="+mn-cs"/>
                <a:sym typeface="Wingdings" panose="05000000000000000000" pitchFamily="2" charset="2"/>
              </a:rPr>
              <a:t> </a:t>
            </a:r>
            <a:r>
              <a:rPr lang="en-US" sz="800" kern="1200" dirty="0">
                <a:solidFill>
                  <a:schemeClr val="tx1"/>
                </a:solidFill>
                <a:effectLst/>
                <a:latin typeface="Segoe UI Light" pitchFamily="34" charset="0"/>
                <a:ea typeface="+mn-ea"/>
                <a:cs typeface="+mn-cs"/>
              </a:rPr>
              <a:t>Choose the best way to visualize your data and the best way to make it feel a part of your user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kern="1200" dirty="0">
              <a:solidFill>
                <a:schemeClr val="tx1"/>
              </a:solidFill>
              <a:effectLst/>
              <a:latin typeface="Segoe UI Light" pitchFamily="34" charset="0"/>
              <a:ea typeface="+mn-ea"/>
              <a:cs typeface="+mn-cs"/>
            </a:endParaRPr>
          </a:p>
          <a:p>
            <a:br>
              <a:rPr lang="en-US" sz="1000" dirty="0">
                <a:gradFill>
                  <a:gsLst>
                    <a:gs pos="2917">
                      <a:srgbClr val="50E6FF"/>
                    </a:gs>
                    <a:gs pos="30000">
                      <a:srgbClr val="50E6FF"/>
                    </a:gs>
                  </a:gsLst>
                  <a:lin ang="5400000" scaled="0"/>
                </a:gradFill>
                <a:latin typeface="+mj-lt"/>
              </a:rPr>
            </a:br>
            <a:endParaRPr lang="en-US" sz="800" dirty="0">
              <a:gradFill>
                <a:gsLst>
                  <a:gs pos="2917">
                    <a:srgbClr val="50E6FF"/>
                  </a:gs>
                  <a:gs pos="30000">
                    <a:srgbClr val="50E6FF"/>
                  </a:gs>
                </a:gsLst>
                <a:lin ang="5400000" scaled="0"/>
              </a:gradFill>
              <a:latin typeface="+mj-lt"/>
            </a:endParaRPr>
          </a:p>
          <a:p>
            <a:endParaRPr lang="fr-FR" sz="800" dirty="0">
              <a:gradFill>
                <a:gsLst>
                  <a:gs pos="2917">
                    <a:schemeClr val="tx1"/>
                  </a:gs>
                  <a:gs pos="30000">
                    <a:schemeClr val="tx1"/>
                  </a:gs>
                </a:gsLst>
                <a:lin ang="5400000" scaled="0"/>
              </a:gradFill>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9:03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624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 typeface="Arial" panose="020B0604020202020204" pitchFamily="34" charset="0"/>
              <a:buNone/>
              <a:tabLst>
                <a:tab pos="457200" algn="l"/>
              </a:tabLst>
              <a:defRPr/>
            </a:pPr>
            <a:endParaRPr lang="en-US" sz="90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107000"/>
              </a:lnSpc>
              <a:spcBef>
                <a:spcPts val="0"/>
              </a:spcBef>
              <a:spcAft>
                <a:spcPts val="800"/>
              </a:spcAft>
              <a:buClrTx/>
              <a:buSzTx/>
              <a:buFont typeface="Arial" panose="020B0604020202020204" pitchFamily="34" charset="0"/>
              <a:buNone/>
              <a:tabLst>
                <a:tab pos="457200" algn="l"/>
              </a:tabLst>
              <a:defRPr/>
            </a:pPr>
            <a:r>
              <a:rPr lang="en-US" sz="900" kern="1200">
                <a:solidFill>
                  <a:schemeClr val="tx1"/>
                </a:solidFill>
                <a:effectLst/>
                <a:latin typeface="Segoe UI Light" pitchFamily="34" charset="0"/>
                <a:ea typeface="+mn-ea"/>
                <a:cs typeface="+mn-cs"/>
              </a:rPr>
              <a:t>And now let’s explore the most common options to deploy Power BI embedded analytics for users</a:t>
            </a:r>
          </a:p>
          <a:p>
            <a:pPr marL="342900" marR="0" lvl="0" indent="-342900" rtl="0">
              <a:lnSpc>
                <a:spcPct val="107000"/>
              </a:lnSpc>
              <a:spcBef>
                <a:spcPts val="0"/>
              </a:spcBef>
              <a:spcAft>
                <a:spcPts val="800"/>
              </a:spcAft>
              <a:buFont typeface="Arial" panose="020B0604020202020204" pitchFamily="34" charset="0"/>
              <a:buChar char="•"/>
              <a:tabLst>
                <a:tab pos="457200" algn="l"/>
              </a:tabLs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rtl="0">
              <a:lnSpc>
                <a:spcPct val="107000"/>
              </a:lnSpc>
              <a:spcBef>
                <a:spcPts val="0"/>
              </a:spcBef>
              <a:spcAft>
                <a:spcPts val="800"/>
              </a:spcAft>
              <a:buFont typeface="Arial" panose="020B0604020202020204" pitchFamily="34" charset="0"/>
              <a:buChar char="•"/>
              <a:tabLst>
                <a:tab pos="457200" algn="l"/>
              </a:tabLst>
            </a:pPr>
            <a:r>
              <a:rPr lang="en-US" sz="900">
                <a:effectLst/>
                <a:latin typeface="Calibri" panose="020F0502020204030204" pitchFamily="34" charset="0"/>
                <a:ea typeface="Calibri" panose="020F0502020204030204" pitchFamily="34" charset="0"/>
                <a:cs typeface="Times New Roman" panose="02020603050405020304" pitchFamily="18" charset="0"/>
              </a:rPr>
              <a:t>Customers deploy Power BI for their users </a:t>
            </a:r>
            <a:r>
              <a:rPr lang="en-US" sz="900" b="1">
                <a:effectLst/>
                <a:latin typeface="Calibri" panose="020F0502020204030204" pitchFamily="34" charset="0"/>
                <a:ea typeface="Calibri" panose="020F0502020204030204" pitchFamily="34" charset="0"/>
                <a:cs typeface="Times New Roman" panose="02020603050405020304" pitchFamily="18" charset="0"/>
              </a:rPr>
              <a:t>depending on their profile and needs. &lt;CLICK&gt;</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a:effectLst/>
                <a:latin typeface="Calibri" panose="020F0502020204030204" pitchFamily="34" charset="0"/>
                <a:ea typeface="Calibri" panose="020F0502020204030204" pitchFamily="34" charset="0"/>
                <a:cs typeface="Times New Roman" panose="02020603050405020304" pitchFamily="18" charset="0"/>
              </a:rPr>
              <a:t>As you can see in the frame at the top of the slide, Power BI authenticated users can consume analytics </a:t>
            </a:r>
            <a:r>
              <a:rPr lang="en-US" sz="900" u="sng">
                <a:effectLst/>
                <a:latin typeface="Calibri" panose="020F0502020204030204" pitchFamily="34" charset="0"/>
                <a:ea typeface="Calibri" panose="020F0502020204030204" pitchFamily="34" charset="0"/>
                <a:cs typeface="Times New Roman" panose="02020603050405020304" pitchFamily="18" charset="0"/>
              </a:rPr>
              <a:t>directly</a:t>
            </a:r>
            <a:r>
              <a:rPr lang="en-US" sz="900">
                <a:effectLst/>
                <a:latin typeface="Calibri" panose="020F0502020204030204" pitchFamily="34" charset="0"/>
                <a:ea typeface="Calibri" panose="020F0502020204030204" pitchFamily="34" charset="0"/>
                <a:cs typeface="Times New Roman" panose="02020603050405020304" pitchFamily="18" charset="0"/>
              </a:rPr>
              <a:t> in Power-</a:t>
            </a:r>
            <a:r>
              <a:rPr lang="en-US" sz="900" err="1">
                <a:effectLst/>
                <a:latin typeface="Calibri" panose="020F0502020204030204" pitchFamily="34" charset="0"/>
                <a:ea typeface="Calibri" panose="020F0502020204030204" pitchFamily="34" charset="0"/>
                <a:cs typeface="Times New Roman" panose="02020603050405020304" pitchFamily="18" charset="0"/>
              </a:rPr>
              <a:t>BI.Com</a:t>
            </a:r>
            <a:r>
              <a:rPr lang="en-US" sz="900">
                <a:effectLst/>
                <a:latin typeface="Calibri" panose="020F0502020204030204" pitchFamily="34" charset="0"/>
                <a:ea typeface="Calibri" panose="020F0502020204030204" pitchFamily="34" charset="0"/>
                <a:cs typeface="Times New Roman" panose="02020603050405020304" pitchFamily="18" charset="0"/>
              </a:rPr>
              <a:t> SaaS application or consume Power BI embedded analytics in Websites, portals, SharePoint Web part or Teams </a:t>
            </a:r>
            <a:r>
              <a:rPr lang="en-US" sz="900" b="1" u="sng">
                <a:effectLst/>
                <a:latin typeface="Calibri" panose="020F0502020204030204" pitchFamily="34" charset="0"/>
                <a:ea typeface="Calibri" panose="020F0502020204030204" pitchFamily="34" charset="0"/>
                <a:cs typeface="Times New Roman" panose="02020603050405020304" pitchFamily="18" charset="0"/>
              </a:rPr>
              <a:t>within their organizations</a:t>
            </a:r>
            <a:r>
              <a:rPr lang="en-US" sz="90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a:effectLst/>
                <a:latin typeface="Calibri" panose="020F0502020204030204" pitchFamily="34" charset="0"/>
                <a:ea typeface="Calibri" panose="020F0502020204030204" pitchFamily="34" charset="0"/>
                <a:cs typeface="Times New Roman" panose="02020603050405020304" pitchFamily="18" charset="0"/>
              </a:rPr>
              <a:t>On the bottom you can see the embedding option for non-Power BI authenticated users: </a:t>
            </a:r>
            <a:r>
              <a:rPr lang="en-US" sz="900" b="1">
                <a:effectLst/>
                <a:latin typeface="Calibri" panose="020F0502020204030204" pitchFamily="34" charset="0"/>
                <a:ea typeface="Calibri" panose="020F0502020204030204" pitchFamily="34" charset="0"/>
                <a:cs typeface="Times New Roman" panose="02020603050405020304" pitchFamily="18" charset="0"/>
              </a:rPr>
              <a:t>Embed for your customers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a:effectLst/>
                <a:latin typeface="Calibri" panose="020F0502020204030204" pitchFamily="34" charset="0"/>
                <a:ea typeface="Calibri" panose="020F0502020204030204" pitchFamily="34" charset="0"/>
                <a:cs typeface="Times New Roman" panose="02020603050405020304" pitchFamily="18" charset="0"/>
              </a:rPr>
              <a:t>Embed for your customers makes use of </a:t>
            </a:r>
            <a:r>
              <a:rPr lang="en-US" sz="900" b="1">
                <a:effectLst/>
                <a:latin typeface="Calibri" panose="020F0502020204030204" pitchFamily="34" charset="0"/>
                <a:ea typeface="Calibri" panose="020F0502020204030204" pitchFamily="34" charset="0"/>
                <a:cs typeface="Times New Roman" panose="02020603050405020304" pitchFamily="18" charset="0"/>
              </a:rPr>
              <a:t>one entity to manage all authentications to Power BI</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a:effectLst/>
                <a:latin typeface="Calibri" panose="020F0502020204030204" pitchFamily="34" charset="0"/>
                <a:ea typeface="Calibri" panose="020F0502020204030204" pitchFamily="34" charset="0"/>
                <a:cs typeface="Times New Roman" panose="02020603050405020304" pitchFamily="18" charset="0"/>
              </a:rPr>
              <a:t>Users authenticate to the Web application </a:t>
            </a:r>
            <a:r>
              <a:rPr lang="en-US" sz="900" b="1">
                <a:effectLst/>
                <a:latin typeface="Calibri" panose="020F0502020204030204" pitchFamily="34" charset="0"/>
                <a:ea typeface="Calibri" panose="020F0502020204030204" pitchFamily="34" charset="0"/>
                <a:cs typeface="Times New Roman" panose="02020603050405020304" pitchFamily="18" charset="0"/>
              </a:rPr>
              <a:t>with any authentication method selected by the app owner</a:t>
            </a:r>
            <a:r>
              <a:rPr lang="en-US" sz="900">
                <a:effectLst/>
                <a:latin typeface="Calibri" panose="020F0502020204030204" pitchFamily="34" charset="0"/>
                <a:ea typeface="Calibri" panose="020F0502020204030204" pitchFamily="34" charset="0"/>
                <a:cs typeface="Times New Roman" panose="02020603050405020304" pitchFamily="18" charset="0"/>
              </a:rPr>
              <a:t>. (as you saw in the demo)</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459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session we focus mainly on the options powered by JavaScript SDK: Embed for your organization (also known as ‘User Owns Data’) AND Embed for your customers (known as App Owns Data). </a:t>
            </a:r>
          </a:p>
          <a:p>
            <a:r>
              <a:rPr lang="en-US" b="1"/>
              <a:t>&lt;CLICK&gt;</a:t>
            </a:r>
          </a:p>
          <a:p>
            <a:r>
              <a:rPr lang="en-US"/>
              <a:t>Embed for your organization is aimed at INTERNAL USERS, authenticated to Azure Active Directory. End-Users require a Power BI license AND the authentication flow in INTERACTIVE.</a:t>
            </a:r>
          </a:p>
          <a:p>
            <a:r>
              <a:rPr lang="en-US" b="1"/>
              <a:t>&lt;CLICK&gt;</a:t>
            </a:r>
          </a:p>
          <a:p>
            <a:r>
              <a:rPr lang="en-US"/>
              <a:t>Embed for your customers is mainly for External Users AND the App owners can use their own authentication (as you saw in the demo). End Users do not require a Power BI license, AND the authentication flow is NON-interactive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339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90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AA8C-2C9A-435C-BC90-64A6E82220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617295A-B6E5-45CC-AC79-391E85E182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075DD02-B4F3-439D-BE13-C9594DAA882F}"/>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AAFE592B-E563-4D36-8AE3-32D0E90A74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C1DE0B-6AC5-498E-8AEE-02949735A0A8}"/>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558811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5243-54F2-47AA-901C-1BFBB099166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3C97CDB-67F7-4A91-8F3E-B90487668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8759AF-2001-47FE-ACB1-014A7FD29B56}"/>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05034D31-7859-4CCA-A0FB-33706C41A3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273E9A-7D88-40D3-9726-E879BBBF3ABE}"/>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188271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4C966E-BD8C-4B44-994E-1D6AE0BB1F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9580945-9E9E-456A-A3C8-8E288884C4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209CA0-3776-4930-ADA6-31CA047DF06F}"/>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C897EACD-4651-4220-BDE7-A3B8BAA05A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438664-84A9-4907-A65C-B60E060B62D5}"/>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3714927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4452" y="961303"/>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023590" y="961303"/>
            <a:ext cx="7253288" cy="3959225"/>
          </a:xfrm>
        </p:spPr>
        <p:txBody>
          <a:bodyPr anchor="ct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0" name="TextBox 9">
            <a:extLst>
              <a:ext uri="{FF2B5EF4-FFF2-40B4-BE49-F238E27FC236}">
                <a16:creationId xmlns:a16="http://schemas.microsoft.com/office/drawing/2014/main" id="{529D9230-95E1-4701-B6CD-BCAA5DBA3CE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4" name="Picture 3">
            <a:extLst>
              <a:ext uri="{FF2B5EF4-FFF2-40B4-BE49-F238E27FC236}">
                <a16:creationId xmlns:a16="http://schemas.microsoft.com/office/drawing/2014/main" id="{0D68421D-B4F9-46B2-9C8A-8FB21F494918}"/>
              </a:ext>
            </a:extLst>
          </p:cNvPr>
          <p:cNvPicPr>
            <a:picLocks noChangeAspect="1"/>
          </p:cNvPicPr>
          <p:nvPr userDrawn="1"/>
        </p:nvPicPr>
        <p:blipFill>
          <a:blip r:embed="rId2"/>
          <a:stretch>
            <a:fillRect/>
          </a:stretch>
        </p:blipFill>
        <p:spPr>
          <a:xfrm>
            <a:off x="0" y="0"/>
            <a:ext cx="12192000" cy="485775"/>
          </a:xfrm>
          <a:prstGeom prst="rect">
            <a:avLst/>
          </a:prstGeom>
        </p:spPr>
      </p:pic>
    </p:spTree>
    <p:extLst>
      <p:ext uri="{BB962C8B-B14F-4D97-AF65-F5344CB8AC3E}">
        <p14:creationId xmlns:p14="http://schemas.microsoft.com/office/powerpoint/2010/main" val="2196149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780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Box 6">
            <a:extLst>
              <a:ext uri="{FF2B5EF4-FFF2-40B4-BE49-F238E27FC236}">
                <a16:creationId xmlns:a16="http://schemas.microsoft.com/office/drawing/2014/main" id="{4C016D4C-CC4C-4E90-A8C8-38F33A47AC1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7205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379512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59203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054865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63019445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587494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6949-8208-45F9-809D-180A24FA36B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F64133-4CD3-41A6-B36E-F8C77E2655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58B290-3046-4896-965A-868573FABD3A}"/>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C0B207AD-0527-4924-969F-CF101DC16E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B36F65-460D-4BBD-81C5-2B79174E2816}"/>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3189268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1954922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2455766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7440841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415200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156422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41606830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750" y="36844"/>
            <a:ext cx="1986549" cy="825469"/>
          </a:xfrm>
          <a:prstGeom prst="rect">
            <a:avLst/>
          </a:prstGeom>
        </p:spPr>
      </p:pic>
    </p:spTree>
    <p:extLst>
      <p:ext uri="{BB962C8B-B14F-4D97-AF65-F5344CB8AC3E}">
        <p14:creationId xmlns:p14="http://schemas.microsoft.com/office/powerpoint/2010/main" val="6939078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5463845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6512109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2371938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A9B6-6C38-4556-A3C9-F863C5098F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6CAF2E1-8555-418F-A3A3-7211673D5E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E7B767-6D51-4572-857B-5894A3FE86FD}"/>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37F89E25-73B8-40C0-9A64-22EE977233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9253BA-DADF-41FE-9F27-8C4229BB935C}"/>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290794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9262835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836161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29100338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40897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55809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674323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17734844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21259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99119960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482423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DD20-2F3B-4F41-A5A4-997639CFC2A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D435ADB-B1A6-4760-B360-657BAA525A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BC83722-5857-444D-93FD-88D652690C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CD9D491-4BFF-4B31-B0E4-51F978BB1055}"/>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6" name="Footer Placeholder 5">
            <a:extLst>
              <a:ext uri="{FF2B5EF4-FFF2-40B4-BE49-F238E27FC236}">
                <a16:creationId xmlns:a16="http://schemas.microsoft.com/office/drawing/2014/main" id="{995C8DBF-018E-4EA3-8F69-E868665EA4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FFFFBE-0938-4CF4-B63D-B277FBCAC83A}"/>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28500315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655871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5601079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63416" cy="815479"/>
          </a:xfrm>
          <a:prstGeom prst="rect">
            <a:avLst/>
          </a:prstGeom>
        </p:spPr>
      </p:pic>
    </p:spTree>
    <p:extLst>
      <p:ext uri="{BB962C8B-B14F-4D97-AF65-F5344CB8AC3E}">
        <p14:creationId xmlns:p14="http://schemas.microsoft.com/office/powerpoint/2010/main" val="1913108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98206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E6272-9506-4789-AF74-DF8F2D1E709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C6A6E5-0F67-4B7C-96A8-9E69856E59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CFE1E1-1FF0-45C5-ACB5-0CA635D1E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CF49D60-ED76-41CD-82DC-2146041819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3B01B6-2935-4A4B-99E2-C40837E9F4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AE94C51-4FED-4819-A9E0-E82C2EEB7E19}"/>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8" name="Footer Placeholder 7">
            <a:extLst>
              <a:ext uri="{FF2B5EF4-FFF2-40B4-BE49-F238E27FC236}">
                <a16:creationId xmlns:a16="http://schemas.microsoft.com/office/drawing/2014/main" id="{12F0C7B5-98B9-4B14-8317-3408617F969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9DA0AC-DAD4-4F8C-976B-3276FEA2CF4B}"/>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2997797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060ED-7815-44F4-AA8B-6DEF81EB77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3501034-B6DD-4011-9DA4-5332937E9ADB}"/>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4" name="Footer Placeholder 3">
            <a:extLst>
              <a:ext uri="{FF2B5EF4-FFF2-40B4-BE49-F238E27FC236}">
                <a16:creationId xmlns:a16="http://schemas.microsoft.com/office/drawing/2014/main" id="{E278C0F0-2459-48EF-94B1-74E73FC3D33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F5B611B-536B-466D-964F-CAD10B19F886}"/>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3283828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54F67-1C4A-4E5F-BE16-501DEC36BDB0}"/>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3" name="Footer Placeholder 2">
            <a:extLst>
              <a:ext uri="{FF2B5EF4-FFF2-40B4-BE49-F238E27FC236}">
                <a16:creationId xmlns:a16="http://schemas.microsoft.com/office/drawing/2014/main" id="{E6CA66AD-5365-4F9F-A801-1B152CFB9E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49CB0FE-70FB-4BFF-B91A-B1277EC73C14}"/>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130316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B793-C380-4A00-9125-3B4BFC699A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602E855-87CA-47C8-B9C9-CFAD1B47A5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F7AE84E-738C-4588-9DA1-2876A29DA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DBFAD-185E-45D0-BA6D-EF523445D83C}"/>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6" name="Footer Placeholder 5">
            <a:extLst>
              <a:ext uri="{FF2B5EF4-FFF2-40B4-BE49-F238E27FC236}">
                <a16:creationId xmlns:a16="http://schemas.microsoft.com/office/drawing/2014/main" id="{DEDA6FB3-8D6B-44C2-BAEB-637046C9FE7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B3CC91-E871-445B-9D2F-98E246D89B0E}"/>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413490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8C2B-4AA3-4295-9BCB-2EEC9B4F9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FD529F5-DE52-4C71-AC43-965E5B32E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5B4924-F1E7-4D36-B721-161807F79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2EACDE-8911-4CBA-80E6-DA256016B913}"/>
              </a:ext>
            </a:extLst>
          </p:cNvPr>
          <p:cNvSpPr>
            <a:spLocks noGrp="1"/>
          </p:cNvSpPr>
          <p:nvPr>
            <p:ph type="dt" sz="half" idx="10"/>
          </p:nvPr>
        </p:nvSpPr>
        <p:spPr/>
        <p:txBody>
          <a:bodyPr/>
          <a:lstStyle/>
          <a:p>
            <a:fld id="{BE4E6201-57F6-4A6D-8154-00E5D377FA26}" type="datetimeFigureOut">
              <a:rPr lang="en-GB" smtClean="0"/>
              <a:t>13/08/2021</a:t>
            </a:fld>
            <a:endParaRPr lang="en-GB"/>
          </a:p>
        </p:txBody>
      </p:sp>
      <p:sp>
        <p:nvSpPr>
          <p:cNvPr id="6" name="Footer Placeholder 5">
            <a:extLst>
              <a:ext uri="{FF2B5EF4-FFF2-40B4-BE49-F238E27FC236}">
                <a16:creationId xmlns:a16="http://schemas.microsoft.com/office/drawing/2014/main" id="{8E0ACA03-884E-45AB-A65F-EA43C4D84B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7BC98D-818C-4C68-B9A9-7A9C4057E98F}"/>
              </a:ext>
            </a:extLst>
          </p:cNvPr>
          <p:cNvSpPr>
            <a:spLocks noGrp="1"/>
          </p:cNvSpPr>
          <p:nvPr>
            <p:ph type="sldNum" sz="quarter" idx="12"/>
          </p:nvPr>
        </p:nvSpPr>
        <p:spPr/>
        <p:txBody>
          <a:bodyPr/>
          <a:lstStyle/>
          <a:p>
            <a:fld id="{A40717CC-AE96-4B8D-AF14-C46A6A9852EB}" type="slidenum">
              <a:rPr lang="en-GB" smtClean="0"/>
              <a:t>‹#›</a:t>
            </a:fld>
            <a:endParaRPr lang="en-GB"/>
          </a:p>
        </p:txBody>
      </p:sp>
    </p:spTree>
    <p:extLst>
      <p:ext uri="{BB962C8B-B14F-4D97-AF65-F5344CB8AC3E}">
        <p14:creationId xmlns:p14="http://schemas.microsoft.com/office/powerpoint/2010/main" val="40525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7A6563-1929-44DF-9580-9DBFF354FF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04B15ED-FF67-497A-835C-6547E2695D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379940-000E-4D01-AF3B-FC37F12F2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4E6201-57F6-4A6D-8154-00E5D377FA26}" type="datetimeFigureOut">
              <a:rPr lang="en-GB" smtClean="0"/>
              <a:t>13/08/2021</a:t>
            </a:fld>
            <a:endParaRPr lang="en-GB"/>
          </a:p>
        </p:txBody>
      </p:sp>
      <p:sp>
        <p:nvSpPr>
          <p:cNvPr id="5" name="Footer Placeholder 4">
            <a:extLst>
              <a:ext uri="{FF2B5EF4-FFF2-40B4-BE49-F238E27FC236}">
                <a16:creationId xmlns:a16="http://schemas.microsoft.com/office/drawing/2014/main" id="{4B4CF48E-FE1A-4963-AF9E-258A5AA56D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BE77A2E-8541-4BD9-B416-D0945396C9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0717CC-AE96-4B8D-AF14-C46A6A9852EB}" type="slidenum">
              <a:rPr lang="en-GB" smtClean="0"/>
              <a:t>‹#›</a:t>
            </a:fld>
            <a:endParaRPr lang="en-GB"/>
          </a:p>
        </p:txBody>
      </p:sp>
      <p:pic>
        <p:nvPicPr>
          <p:cNvPr id="7" name="Picture 6">
            <a:extLst>
              <a:ext uri="{FF2B5EF4-FFF2-40B4-BE49-F238E27FC236}">
                <a16:creationId xmlns:a16="http://schemas.microsoft.com/office/drawing/2014/main" id="{550D74D0-39AF-4D2E-960B-FBA730FF1B8A}"/>
              </a:ext>
            </a:extLst>
          </p:cNvPr>
          <p:cNvPicPr>
            <a:picLocks noChangeAspect="1"/>
          </p:cNvPicPr>
          <p:nvPr userDrawn="1"/>
        </p:nvPicPr>
        <p:blipFill>
          <a:blip r:embed="rId16"/>
          <a:stretch>
            <a:fillRect/>
          </a:stretch>
        </p:blipFill>
        <p:spPr>
          <a:xfrm>
            <a:off x="10387735" y="6505415"/>
            <a:ext cx="1699472" cy="261494"/>
          </a:xfrm>
          <a:prstGeom prst="rect">
            <a:avLst/>
          </a:prstGeom>
        </p:spPr>
      </p:pic>
    </p:spTree>
    <p:extLst>
      <p:ext uri="{BB962C8B-B14F-4D97-AF65-F5344CB8AC3E}">
        <p14:creationId xmlns:p14="http://schemas.microsoft.com/office/powerpoint/2010/main" val="2949787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2443275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www.python.org/downloads/release/python-396/"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sv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14 &amp; 15: </a:t>
            </a:r>
            <a:r>
              <a:rPr lang="en-GB" dirty="0"/>
              <a:t>Power BI integration with Jupyter Notebook </a:t>
            </a:r>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Authentication options</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4906408"/>
          </a:xfrm>
          <a:prstGeom prst="rect">
            <a:avLst/>
          </a:prstGeom>
          <a:noFill/>
        </p:spPr>
        <p:txBody>
          <a:bodyPr wrap="square">
            <a:spAutoFit/>
          </a:bodyPr>
          <a:lstStyle/>
          <a:p>
            <a:pPr>
              <a:lnSpc>
                <a:spcPct val="150000"/>
              </a:lnSpc>
            </a:pPr>
            <a:r>
              <a:rPr lang="en-US" sz="1400" dirty="0"/>
              <a:t>Authentication options will require interactive actions by the user on the app, while the other two will not require any interactive action.</a:t>
            </a:r>
          </a:p>
          <a:p>
            <a:pPr>
              <a:lnSpc>
                <a:spcPct val="150000"/>
              </a:lnSpc>
            </a:pPr>
            <a:r>
              <a:rPr lang="en-US" sz="1400" b="1" dirty="0"/>
              <a:t>Interactive Flow: </a:t>
            </a:r>
          </a:p>
          <a:p>
            <a:pPr>
              <a:lnSpc>
                <a:spcPct val="150000"/>
              </a:lnSpc>
            </a:pPr>
            <a:r>
              <a:rPr lang="en-US" sz="1400" dirty="0"/>
              <a:t>This one starts an interactive authentication process opening a browser window for authentication. Once the authentication is done, the notebook receives the authentication token back from the browser window.</a:t>
            </a:r>
          </a:p>
          <a:p>
            <a:pPr>
              <a:lnSpc>
                <a:spcPct val="150000"/>
              </a:lnSpc>
            </a:pPr>
            <a:endParaRPr lang="en-US" sz="1400" dirty="0"/>
          </a:p>
          <a:p>
            <a:pPr>
              <a:lnSpc>
                <a:spcPct val="150000"/>
              </a:lnSpc>
            </a:pPr>
            <a:r>
              <a:rPr lang="en-US" sz="1400" b="1" dirty="0"/>
              <a:t>Device Flow: </a:t>
            </a:r>
          </a:p>
          <a:p>
            <a:pPr>
              <a:lnSpc>
                <a:spcPct val="150000"/>
              </a:lnSpc>
            </a:pPr>
            <a:r>
              <a:rPr lang="en-US" sz="1400" dirty="0"/>
              <a:t>This is the one to use for this example. It starts an interactive authentication process, but the process keeps no relation between the notebook and the browser window. In the notebook, it provides a link and a code. You need to access the link in any browser window you like, input the code, and authenticate. The website will provide the authentication token back to the notebook. Only after this process, the execution can continue.</a:t>
            </a:r>
          </a:p>
          <a:p>
            <a:pPr>
              <a:lnSpc>
                <a:spcPct val="150000"/>
              </a:lnSpc>
            </a:pPr>
            <a:r>
              <a:rPr lang="en-US" sz="1400" b="1" dirty="0"/>
              <a:t>Service Principal Flow: </a:t>
            </a:r>
          </a:p>
          <a:p>
            <a:pPr>
              <a:lnSpc>
                <a:spcPct val="150000"/>
              </a:lnSpc>
            </a:pPr>
            <a:r>
              <a:rPr lang="en-US" sz="1400" dirty="0"/>
              <a:t>This authentication method is basically an App authentication, usually used by services and applications. An App is registered in Azure AD and generates a ClientID and secret for the authentication of a client app.</a:t>
            </a:r>
          </a:p>
          <a:p>
            <a:pPr>
              <a:lnSpc>
                <a:spcPct val="150000"/>
              </a:lnSpc>
            </a:pPr>
            <a:r>
              <a:rPr lang="en-US" sz="1400" b="1" dirty="0"/>
              <a:t>Master User Flow:</a:t>
            </a:r>
          </a:p>
          <a:p>
            <a:pPr>
              <a:lnSpc>
                <a:spcPct val="150000"/>
              </a:lnSpc>
            </a:pPr>
            <a:r>
              <a:rPr lang="en-US" sz="1400" b="1" dirty="0"/>
              <a:t> </a:t>
            </a:r>
            <a:r>
              <a:rPr lang="en-US" sz="1400" dirty="0"/>
              <a:t>In this one, you have a username and password, and you will use them for the authentication.</a:t>
            </a:r>
            <a:endParaRPr lang="en-GB" sz="1400" dirty="0"/>
          </a:p>
        </p:txBody>
      </p:sp>
    </p:spTree>
    <p:extLst>
      <p:ext uri="{BB962C8B-B14F-4D97-AF65-F5344CB8AC3E}">
        <p14:creationId xmlns:p14="http://schemas.microsoft.com/office/powerpoint/2010/main" val="2826820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Interactive Flow</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1028423"/>
          </a:xfrm>
          <a:prstGeom prst="rect">
            <a:avLst/>
          </a:prstGeom>
          <a:noFill/>
        </p:spPr>
        <p:txBody>
          <a:bodyPr wrap="square">
            <a:spAutoFit/>
          </a:bodyPr>
          <a:lstStyle/>
          <a:p>
            <a:pPr>
              <a:lnSpc>
                <a:spcPct val="150000"/>
              </a:lnSpc>
            </a:pPr>
            <a:r>
              <a:rPr lang="en-US" sz="1400" b="1" dirty="0"/>
              <a:t>Interactive Flow: </a:t>
            </a:r>
          </a:p>
          <a:p>
            <a:pPr>
              <a:lnSpc>
                <a:spcPct val="150000"/>
              </a:lnSpc>
            </a:pPr>
            <a:r>
              <a:rPr lang="en-US" sz="1400" dirty="0"/>
              <a:t>This one starts an interactive authentication process opening a browser window for authentication. Once the authentication is done, the notebook receives the authentication token back from the browser window.</a:t>
            </a:r>
          </a:p>
        </p:txBody>
      </p:sp>
      <p:sp>
        <p:nvSpPr>
          <p:cNvPr id="6" name="TextBox 5">
            <a:extLst>
              <a:ext uri="{FF2B5EF4-FFF2-40B4-BE49-F238E27FC236}">
                <a16:creationId xmlns:a16="http://schemas.microsoft.com/office/drawing/2014/main" id="{522F7577-8619-4D00-9E73-C3C30A7CFF32}"/>
              </a:ext>
            </a:extLst>
          </p:cNvPr>
          <p:cNvSpPr txBox="1"/>
          <p:nvPr/>
        </p:nvSpPr>
        <p:spPr>
          <a:xfrm>
            <a:off x="1052052" y="2681267"/>
            <a:ext cx="9625780" cy="1754326"/>
          </a:xfrm>
          <a:prstGeom prst="rect">
            <a:avLst/>
          </a:prstGeom>
          <a:noFill/>
        </p:spPr>
        <p:txBody>
          <a:bodyPr wrap="square">
            <a:spAutoFit/>
          </a:bodyPr>
          <a:lstStyle/>
          <a:p>
            <a:r>
              <a:rPr lang="en-GB" dirty="0"/>
              <a:t>from </a:t>
            </a:r>
            <a:r>
              <a:rPr lang="en-GB" dirty="0" err="1"/>
              <a:t>powerbiclient.authentication</a:t>
            </a:r>
            <a:r>
              <a:rPr lang="en-GB" dirty="0"/>
              <a:t> import </a:t>
            </a:r>
            <a:r>
              <a:rPr lang="en-GB" dirty="0" err="1"/>
              <a:t>InteractiveLoginAuthentication</a:t>
            </a:r>
            <a:endParaRPr lang="en-GB" dirty="0"/>
          </a:p>
          <a:p>
            <a:endParaRPr lang="en-GB" dirty="0"/>
          </a:p>
          <a:p>
            <a:r>
              <a:rPr lang="en-GB" dirty="0" err="1"/>
              <a:t>interactive_auth</a:t>
            </a:r>
            <a:r>
              <a:rPr lang="en-GB" dirty="0"/>
              <a:t> = </a:t>
            </a:r>
            <a:r>
              <a:rPr lang="en-GB" dirty="0" err="1"/>
              <a:t>InteractiveLoginAuthentication</a:t>
            </a:r>
            <a:r>
              <a:rPr lang="en-GB" dirty="0"/>
              <a:t>()</a:t>
            </a:r>
          </a:p>
          <a:p>
            <a:r>
              <a:rPr lang="en-GB" dirty="0" err="1"/>
              <a:t>token_with_redirect</a:t>
            </a:r>
            <a:r>
              <a:rPr lang="en-GB" dirty="0"/>
              <a:t> = </a:t>
            </a:r>
            <a:r>
              <a:rPr lang="en-GB" dirty="0" err="1"/>
              <a:t>interactive_auth.get_access_token</a:t>
            </a:r>
            <a:r>
              <a:rPr lang="en-GB" dirty="0"/>
              <a:t>()</a:t>
            </a:r>
          </a:p>
          <a:p>
            <a:r>
              <a:rPr lang="en-GB" dirty="0"/>
              <a:t>Note: Either use auth object created or access token acquired above while creating the report instance</a:t>
            </a:r>
          </a:p>
        </p:txBody>
      </p:sp>
      <p:pic>
        <p:nvPicPr>
          <p:cNvPr id="8" name="Picture 7" descr="Text&#10;&#10;Description automatically generated">
            <a:extLst>
              <a:ext uri="{FF2B5EF4-FFF2-40B4-BE49-F238E27FC236}">
                <a16:creationId xmlns:a16="http://schemas.microsoft.com/office/drawing/2014/main" id="{B9EE7AFE-1259-4E3C-915C-10B570CB421D}"/>
              </a:ext>
            </a:extLst>
          </p:cNvPr>
          <p:cNvPicPr>
            <a:picLocks noChangeAspect="1"/>
          </p:cNvPicPr>
          <p:nvPr/>
        </p:nvPicPr>
        <p:blipFill>
          <a:blip r:embed="rId2"/>
          <a:stretch>
            <a:fillRect/>
          </a:stretch>
        </p:blipFill>
        <p:spPr>
          <a:xfrm>
            <a:off x="1614334" y="4689833"/>
            <a:ext cx="6819900" cy="1057275"/>
          </a:xfrm>
          <a:prstGeom prst="rect">
            <a:avLst/>
          </a:prstGeom>
        </p:spPr>
      </p:pic>
    </p:spTree>
    <p:extLst>
      <p:ext uri="{BB962C8B-B14F-4D97-AF65-F5344CB8AC3E}">
        <p14:creationId xmlns:p14="http://schemas.microsoft.com/office/powerpoint/2010/main" val="344428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Device Flow</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1674754"/>
          </a:xfrm>
          <a:prstGeom prst="rect">
            <a:avLst/>
          </a:prstGeom>
          <a:noFill/>
        </p:spPr>
        <p:txBody>
          <a:bodyPr wrap="square">
            <a:spAutoFit/>
          </a:bodyPr>
          <a:lstStyle/>
          <a:p>
            <a:pPr>
              <a:lnSpc>
                <a:spcPct val="150000"/>
              </a:lnSpc>
            </a:pPr>
            <a:r>
              <a:rPr lang="en-US" sz="1400" dirty="0"/>
              <a:t>This is the one to use for this example. It starts an interactive authentication process, but the process keeps no relation between the notebook and the browser window. In the notebook, it provides a link and a code. You need to access the link in any browser window you like, input the code, and authenticate. The website will provide the authentication token back to the notebook. Only after this process, the execution can continue.</a:t>
            </a:r>
          </a:p>
          <a:p>
            <a:pPr>
              <a:lnSpc>
                <a:spcPct val="150000"/>
              </a:lnSpc>
            </a:pPr>
            <a:endParaRPr lang="en-GB" sz="1400" dirty="0"/>
          </a:p>
        </p:txBody>
      </p:sp>
      <p:sp>
        <p:nvSpPr>
          <p:cNvPr id="6" name="TextBox 5">
            <a:extLst>
              <a:ext uri="{FF2B5EF4-FFF2-40B4-BE49-F238E27FC236}">
                <a16:creationId xmlns:a16="http://schemas.microsoft.com/office/drawing/2014/main" id="{E8939185-A0D7-4431-90B2-69365CB67376}"/>
              </a:ext>
            </a:extLst>
          </p:cNvPr>
          <p:cNvSpPr txBox="1"/>
          <p:nvPr/>
        </p:nvSpPr>
        <p:spPr>
          <a:xfrm>
            <a:off x="1071715" y="3088465"/>
            <a:ext cx="8091949" cy="1200329"/>
          </a:xfrm>
          <a:prstGeom prst="rect">
            <a:avLst/>
          </a:prstGeom>
          <a:noFill/>
        </p:spPr>
        <p:txBody>
          <a:bodyPr wrap="square">
            <a:spAutoFit/>
          </a:bodyPr>
          <a:lstStyle/>
          <a:p>
            <a:r>
              <a:rPr lang="en-GB" dirty="0"/>
              <a:t>from </a:t>
            </a:r>
            <a:r>
              <a:rPr lang="en-GB" dirty="0" err="1"/>
              <a:t>powerbiclient.authentication</a:t>
            </a:r>
            <a:r>
              <a:rPr lang="en-GB" dirty="0"/>
              <a:t> import </a:t>
            </a:r>
            <a:r>
              <a:rPr lang="en-GB" dirty="0" err="1"/>
              <a:t>DeviceCodeLoginAuthentication</a:t>
            </a:r>
            <a:endParaRPr lang="en-GB" dirty="0"/>
          </a:p>
          <a:p>
            <a:endParaRPr lang="en-GB" dirty="0"/>
          </a:p>
          <a:p>
            <a:r>
              <a:rPr lang="en-GB" dirty="0" err="1"/>
              <a:t>device_auth</a:t>
            </a:r>
            <a:r>
              <a:rPr lang="en-GB" dirty="0"/>
              <a:t> = </a:t>
            </a:r>
            <a:r>
              <a:rPr lang="en-GB" dirty="0" err="1"/>
              <a:t>DeviceCodeLoginAuthentication</a:t>
            </a:r>
            <a:r>
              <a:rPr lang="en-GB" dirty="0"/>
              <a:t>()</a:t>
            </a:r>
          </a:p>
          <a:p>
            <a:r>
              <a:rPr lang="en-GB" dirty="0" err="1"/>
              <a:t>token_with_device_code</a:t>
            </a:r>
            <a:r>
              <a:rPr lang="en-GB" dirty="0"/>
              <a:t> = </a:t>
            </a:r>
            <a:r>
              <a:rPr lang="en-GB" dirty="0" err="1"/>
              <a:t>device_auth.get_access_token</a:t>
            </a:r>
            <a:r>
              <a:rPr lang="en-GB" dirty="0"/>
              <a:t>()</a:t>
            </a:r>
          </a:p>
        </p:txBody>
      </p:sp>
      <p:pic>
        <p:nvPicPr>
          <p:cNvPr id="8" name="Picture 7" descr="Graphical user interface, text&#10;&#10;Description automatically generated">
            <a:extLst>
              <a:ext uri="{FF2B5EF4-FFF2-40B4-BE49-F238E27FC236}">
                <a16:creationId xmlns:a16="http://schemas.microsoft.com/office/drawing/2014/main" id="{793736A3-79D7-4673-B89F-086ECC0FCE3B}"/>
              </a:ext>
            </a:extLst>
          </p:cNvPr>
          <p:cNvPicPr>
            <a:picLocks noChangeAspect="1"/>
          </p:cNvPicPr>
          <p:nvPr/>
        </p:nvPicPr>
        <p:blipFill>
          <a:blip r:embed="rId2"/>
          <a:stretch>
            <a:fillRect/>
          </a:stretch>
        </p:blipFill>
        <p:spPr>
          <a:xfrm>
            <a:off x="1150067" y="4565793"/>
            <a:ext cx="6686550" cy="1200150"/>
          </a:xfrm>
          <a:prstGeom prst="rect">
            <a:avLst/>
          </a:prstGeom>
        </p:spPr>
      </p:pic>
    </p:spTree>
    <p:extLst>
      <p:ext uri="{BB962C8B-B14F-4D97-AF65-F5344CB8AC3E}">
        <p14:creationId xmlns:p14="http://schemas.microsoft.com/office/powerpoint/2010/main" val="817343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Service Principal Flow</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1028423"/>
          </a:xfrm>
          <a:prstGeom prst="rect">
            <a:avLst/>
          </a:prstGeom>
          <a:noFill/>
        </p:spPr>
        <p:txBody>
          <a:bodyPr wrap="square">
            <a:spAutoFit/>
          </a:bodyPr>
          <a:lstStyle/>
          <a:p>
            <a:pPr>
              <a:lnSpc>
                <a:spcPct val="150000"/>
              </a:lnSpc>
            </a:pPr>
            <a:r>
              <a:rPr lang="en-US" sz="1400" dirty="0"/>
              <a:t>This authentication method is basically an App authentication, usually used by services and applications. An App is registered in Azure AD and generates a ClientID and secret for the authentication of a client app.</a:t>
            </a:r>
          </a:p>
          <a:p>
            <a:pPr>
              <a:lnSpc>
                <a:spcPct val="150000"/>
              </a:lnSpc>
            </a:pPr>
            <a:endParaRPr lang="en-GB" sz="1400" dirty="0"/>
          </a:p>
        </p:txBody>
      </p:sp>
      <p:sp>
        <p:nvSpPr>
          <p:cNvPr id="5" name="TextBox 4">
            <a:extLst>
              <a:ext uri="{FF2B5EF4-FFF2-40B4-BE49-F238E27FC236}">
                <a16:creationId xmlns:a16="http://schemas.microsoft.com/office/drawing/2014/main" id="{00DF5A0E-29F0-40E7-BF95-DF68E3A6FC24}"/>
              </a:ext>
            </a:extLst>
          </p:cNvPr>
          <p:cNvSpPr txBox="1"/>
          <p:nvPr/>
        </p:nvSpPr>
        <p:spPr>
          <a:xfrm>
            <a:off x="757084" y="2637698"/>
            <a:ext cx="10835148" cy="2031325"/>
          </a:xfrm>
          <a:prstGeom prst="rect">
            <a:avLst/>
          </a:prstGeom>
          <a:noFill/>
        </p:spPr>
        <p:txBody>
          <a:bodyPr wrap="square">
            <a:spAutoFit/>
          </a:bodyPr>
          <a:lstStyle/>
          <a:p>
            <a:r>
              <a:rPr lang="en-GB" sz="1400" dirty="0"/>
              <a:t>from </a:t>
            </a:r>
            <a:r>
              <a:rPr lang="en-GB" sz="1400" dirty="0" err="1"/>
              <a:t>powerbiclient.authentication</a:t>
            </a:r>
            <a:r>
              <a:rPr lang="en-GB" sz="1400" dirty="0"/>
              <a:t> import </a:t>
            </a:r>
            <a:r>
              <a:rPr lang="en-GB" sz="1400" dirty="0" err="1"/>
              <a:t>ServicePrincipalAuthentication</a:t>
            </a:r>
            <a:endParaRPr lang="en-GB" sz="1400" dirty="0"/>
          </a:p>
          <a:p>
            <a:endParaRPr lang="en-GB" sz="1400" dirty="0"/>
          </a:p>
          <a:p>
            <a:r>
              <a:rPr lang="en-GB" sz="1400" dirty="0" err="1"/>
              <a:t>client_id</a:t>
            </a:r>
            <a:r>
              <a:rPr lang="en-GB" sz="1400" dirty="0"/>
              <a:t> = '</a:t>
            </a:r>
            <a:r>
              <a:rPr lang="en-GB" sz="1400" dirty="0" err="1"/>
              <a:t>AAD_app_id</a:t>
            </a:r>
            <a:r>
              <a:rPr lang="en-GB" sz="1400" dirty="0"/>
              <a:t>’ //</a:t>
            </a:r>
            <a:r>
              <a:rPr lang="en-GB" sz="1400" b="0" i="0" dirty="0">
                <a:solidFill>
                  <a:srgbClr val="000000"/>
                </a:solidFill>
                <a:effectLst/>
                <a:latin typeface="az_ea_font"/>
              </a:rPr>
              <a:t>5c182059-fb26-4205-9f16-d5e89e935c26</a:t>
            </a:r>
            <a:endParaRPr lang="en-GB" sz="1400" dirty="0"/>
          </a:p>
          <a:p>
            <a:r>
              <a:rPr lang="en-GB" sz="1400" dirty="0" err="1"/>
              <a:t>client_secret</a:t>
            </a:r>
            <a:r>
              <a:rPr lang="en-GB" sz="1400" dirty="0"/>
              <a:t> = '</a:t>
            </a:r>
            <a:r>
              <a:rPr lang="en-GB" sz="1400" dirty="0" err="1"/>
              <a:t>AAD_app_associated_secret</a:t>
            </a:r>
            <a:r>
              <a:rPr lang="en-GB" sz="1400" dirty="0"/>
              <a:t>’ //</a:t>
            </a:r>
            <a:r>
              <a:rPr lang="en-GB" sz="1400" b="0" i="0" dirty="0">
                <a:solidFill>
                  <a:srgbClr val="000000"/>
                </a:solidFill>
                <a:effectLst/>
                <a:latin typeface="az_ea_font"/>
              </a:rPr>
              <a:t>1T0R_6_0YkD._S52hwVaP0_1U5kY-jp5VW</a:t>
            </a:r>
            <a:endParaRPr lang="en-GB" sz="1400" dirty="0"/>
          </a:p>
          <a:p>
            <a:r>
              <a:rPr lang="en-GB" sz="1400" dirty="0"/>
              <a:t>tenant = '</a:t>
            </a:r>
            <a:r>
              <a:rPr lang="en-GB" sz="1400" dirty="0" err="1"/>
              <a:t>Org_tenant_Id</a:t>
            </a:r>
            <a:r>
              <a:rPr lang="en-GB" sz="1400" dirty="0"/>
              <a:t>’ //</a:t>
            </a:r>
            <a:r>
              <a:rPr lang="en-GB" sz="1400" b="0" i="0" dirty="0">
                <a:solidFill>
                  <a:srgbClr val="000000"/>
                </a:solidFill>
                <a:effectLst/>
                <a:latin typeface="az_ea_font"/>
              </a:rPr>
              <a:t>dd61caee-592d-417d-ba62-17398b79ad0f</a:t>
            </a:r>
            <a:endParaRPr lang="en-GB" sz="1400" dirty="0"/>
          </a:p>
          <a:p>
            <a:endParaRPr lang="en-GB" sz="1400" dirty="0"/>
          </a:p>
          <a:p>
            <a:r>
              <a:rPr lang="en-GB" sz="1400" dirty="0" err="1"/>
              <a:t>sp_auth</a:t>
            </a:r>
            <a:r>
              <a:rPr lang="en-GB" sz="1400" dirty="0"/>
              <a:t> = </a:t>
            </a:r>
            <a:r>
              <a:rPr lang="en-GB" sz="1400" dirty="0" err="1"/>
              <a:t>ServicePrincipalAuthentication</a:t>
            </a:r>
            <a:r>
              <a:rPr lang="en-GB" sz="1400" dirty="0"/>
              <a:t>(</a:t>
            </a:r>
            <a:r>
              <a:rPr lang="en-GB" sz="1400" dirty="0" err="1"/>
              <a:t>client_id</a:t>
            </a:r>
            <a:r>
              <a:rPr lang="en-GB" sz="1400" dirty="0"/>
              <a:t>, </a:t>
            </a:r>
            <a:r>
              <a:rPr lang="en-GB" sz="1400" dirty="0" err="1"/>
              <a:t>client_secret</a:t>
            </a:r>
            <a:r>
              <a:rPr lang="en-GB" sz="1400" dirty="0"/>
              <a:t>, tenant)</a:t>
            </a:r>
          </a:p>
          <a:p>
            <a:r>
              <a:rPr lang="en-GB" sz="1400" dirty="0" err="1"/>
              <a:t>token_with_sp</a:t>
            </a:r>
            <a:r>
              <a:rPr lang="en-GB" sz="1400" dirty="0"/>
              <a:t> = </a:t>
            </a:r>
            <a:r>
              <a:rPr lang="en-GB" sz="1400" dirty="0" err="1"/>
              <a:t>sp_auth.get_access_token</a:t>
            </a:r>
            <a:r>
              <a:rPr lang="en-GB" sz="1400" dirty="0"/>
              <a:t>()</a:t>
            </a:r>
          </a:p>
          <a:p>
            <a:r>
              <a:rPr lang="en-GB" sz="1400" dirty="0"/>
              <a:t>Note: Use auth object created above while creating the report instance</a:t>
            </a:r>
          </a:p>
        </p:txBody>
      </p:sp>
      <p:pic>
        <p:nvPicPr>
          <p:cNvPr id="7" name="Picture 6" descr="Graphical user interface, text, application&#10;&#10;Description automatically generated">
            <a:extLst>
              <a:ext uri="{FF2B5EF4-FFF2-40B4-BE49-F238E27FC236}">
                <a16:creationId xmlns:a16="http://schemas.microsoft.com/office/drawing/2014/main" id="{25CB9E70-48C7-4ED5-A855-D12FE1D5185B}"/>
              </a:ext>
            </a:extLst>
          </p:cNvPr>
          <p:cNvPicPr>
            <a:picLocks noChangeAspect="1"/>
          </p:cNvPicPr>
          <p:nvPr/>
        </p:nvPicPr>
        <p:blipFill>
          <a:blip r:embed="rId2"/>
          <a:stretch>
            <a:fillRect/>
          </a:stretch>
        </p:blipFill>
        <p:spPr>
          <a:xfrm>
            <a:off x="1269283" y="4683970"/>
            <a:ext cx="7372350" cy="2114550"/>
          </a:xfrm>
          <a:prstGeom prst="rect">
            <a:avLst/>
          </a:prstGeom>
        </p:spPr>
      </p:pic>
    </p:spTree>
    <p:extLst>
      <p:ext uri="{BB962C8B-B14F-4D97-AF65-F5344CB8AC3E}">
        <p14:creationId xmlns:p14="http://schemas.microsoft.com/office/powerpoint/2010/main" val="3416975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Master user flow</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705258"/>
          </a:xfrm>
          <a:prstGeom prst="rect">
            <a:avLst/>
          </a:prstGeom>
          <a:noFill/>
        </p:spPr>
        <p:txBody>
          <a:bodyPr wrap="square">
            <a:spAutoFit/>
          </a:bodyPr>
          <a:lstStyle/>
          <a:p>
            <a:pPr>
              <a:lnSpc>
                <a:spcPct val="150000"/>
              </a:lnSpc>
            </a:pPr>
            <a:r>
              <a:rPr lang="en-US" sz="1400" b="1" dirty="0"/>
              <a:t>Master User Flow:</a:t>
            </a:r>
          </a:p>
          <a:p>
            <a:pPr>
              <a:lnSpc>
                <a:spcPct val="150000"/>
              </a:lnSpc>
            </a:pPr>
            <a:r>
              <a:rPr lang="en-US" sz="1400" b="1" dirty="0"/>
              <a:t> </a:t>
            </a:r>
            <a:r>
              <a:rPr lang="en-US" sz="1400" dirty="0"/>
              <a:t>In this one, you have a username and password, and you will use them for the authentication.</a:t>
            </a:r>
            <a:endParaRPr lang="en-GB" sz="1400" dirty="0"/>
          </a:p>
        </p:txBody>
      </p:sp>
      <p:sp>
        <p:nvSpPr>
          <p:cNvPr id="5" name="TextBox 4">
            <a:extLst>
              <a:ext uri="{FF2B5EF4-FFF2-40B4-BE49-F238E27FC236}">
                <a16:creationId xmlns:a16="http://schemas.microsoft.com/office/drawing/2014/main" id="{03C59721-8CD6-4BF3-B5DB-ED9062ED6EA2}"/>
              </a:ext>
            </a:extLst>
          </p:cNvPr>
          <p:cNvSpPr txBox="1"/>
          <p:nvPr/>
        </p:nvSpPr>
        <p:spPr>
          <a:xfrm>
            <a:off x="757083" y="2270734"/>
            <a:ext cx="10245213" cy="1200329"/>
          </a:xfrm>
          <a:prstGeom prst="rect">
            <a:avLst/>
          </a:prstGeom>
          <a:noFill/>
        </p:spPr>
        <p:txBody>
          <a:bodyPr wrap="square">
            <a:spAutoFit/>
          </a:bodyPr>
          <a:lstStyle/>
          <a:p>
            <a:r>
              <a:rPr lang="en-GB" dirty="0"/>
              <a:t>from </a:t>
            </a:r>
            <a:r>
              <a:rPr lang="en-GB" dirty="0" err="1"/>
              <a:t>powerbiclient.authentication</a:t>
            </a:r>
            <a:r>
              <a:rPr lang="en-GB" dirty="0"/>
              <a:t> import </a:t>
            </a:r>
            <a:r>
              <a:rPr lang="en-GB" dirty="0" err="1"/>
              <a:t>MasterUserAuthentication</a:t>
            </a:r>
            <a:endParaRPr lang="en-GB" dirty="0"/>
          </a:p>
          <a:p>
            <a:endParaRPr lang="en-GB" dirty="0"/>
          </a:p>
          <a:p>
            <a:r>
              <a:rPr lang="en-GB" dirty="0" err="1"/>
              <a:t>master_user_auth</a:t>
            </a:r>
            <a:r>
              <a:rPr lang="en-GB" dirty="0"/>
              <a:t> = </a:t>
            </a:r>
            <a:r>
              <a:rPr lang="en-GB" dirty="0" err="1"/>
              <a:t>MasterUserAuthentication</a:t>
            </a:r>
            <a:r>
              <a:rPr lang="en-GB" dirty="0"/>
              <a:t>('</a:t>
            </a:r>
            <a:r>
              <a:rPr lang="en-GB" dirty="0" err="1"/>
              <a:t>pbi_username</a:t>
            </a:r>
            <a:r>
              <a:rPr lang="en-GB" dirty="0"/>
              <a:t>', '</a:t>
            </a:r>
            <a:r>
              <a:rPr lang="en-GB" dirty="0" err="1"/>
              <a:t>pbi_password</a:t>
            </a:r>
            <a:r>
              <a:rPr lang="en-GB" dirty="0"/>
              <a:t>')</a:t>
            </a:r>
          </a:p>
          <a:p>
            <a:r>
              <a:rPr lang="en-GB" dirty="0" err="1"/>
              <a:t>token_with_master_user</a:t>
            </a:r>
            <a:r>
              <a:rPr lang="en-GB" dirty="0"/>
              <a:t> = </a:t>
            </a:r>
            <a:r>
              <a:rPr lang="en-GB" dirty="0" err="1"/>
              <a:t>master_user_auth.get_access_token</a:t>
            </a:r>
            <a:r>
              <a:rPr lang="en-GB" dirty="0"/>
              <a:t>()</a:t>
            </a:r>
          </a:p>
        </p:txBody>
      </p:sp>
      <p:pic>
        <p:nvPicPr>
          <p:cNvPr id="7" name="Picture 6" descr="Text&#10;&#10;Description automatically generated">
            <a:extLst>
              <a:ext uri="{FF2B5EF4-FFF2-40B4-BE49-F238E27FC236}">
                <a16:creationId xmlns:a16="http://schemas.microsoft.com/office/drawing/2014/main" id="{37509C35-B7EB-4C03-8414-51B07BB229DE}"/>
              </a:ext>
            </a:extLst>
          </p:cNvPr>
          <p:cNvPicPr>
            <a:picLocks noChangeAspect="1"/>
          </p:cNvPicPr>
          <p:nvPr/>
        </p:nvPicPr>
        <p:blipFill>
          <a:blip r:embed="rId2"/>
          <a:stretch>
            <a:fillRect/>
          </a:stretch>
        </p:blipFill>
        <p:spPr>
          <a:xfrm>
            <a:off x="846649" y="3835041"/>
            <a:ext cx="7077075" cy="1095375"/>
          </a:xfrm>
          <a:prstGeom prst="rect">
            <a:avLst/>
          </a:prstGeom>
        </p:spPr>
      </p:pic>
    </p:spTree>
    <p:extLst>
      <p:ext uri="{BB962C8B-B14F-4D97-AF65-F5344CB8AC3E}">
        <p14:creationId xmlns:p14="http://schemas.microsoft.com/office/powerpoint/2010/main" val="156093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1" y="345460"/>
            <a:ext cx="10515600" cy="637765"/>
          </a:xfrm>
        </p:spPr>
        <p:txBody>
          <a:bodyPr>
            <a:noAutofit/>
          </a:bodyPr>
          <a:lstStyle/>
          <a:p>
            <a:r>
              <a:rPr lang="en-US" sz="3600" b="1" dirty="0"/>
              <a:t>Embed Power BI in Jupyter Notebooks</a:t>
            </a:r>
          </a:p>
        </p:txBody>
      </p:sp>
      <p:sp>
        <p:nvSpPr>
          <p:cNvPr id="6" name="Text Placeholder 5"/>
          <p:cNvSpPr>
            <a:spLocks noGrp="1"/>
          </p:cNvSpPr>
          <p:nvPr>
            <p:ph sz="quarter" idx="12"/>
          </p:nvPr>
        </p:nvSpPr>
        <p:spPr>
          <a:xfrm>
            <a:off x="584200" y="1435100"/>
            <a:ext cx="4617065" cy="2108269"/>
          </a:xfrm>
        </p:spPr>
        <p:txBody>
          <a:bodyPr>
            <a:normAutofit/>
          </a:bodyPr>
          <a:lstStyle/>
          <a:p>
            <a:pPr>
              <a:spcBef>
                <a:spcPts val="0"/>
              </a:spcBef>
              <a:spcAft>
                <a:spcPts val="1200"/>
              </a:spcAft>
              <a:buSzPct val="75000"/>
              <a:buFont typeface="Wingdings" panose="05000000000000000000" pitchFamily="2" charset="2"/>
              <a:buChar char="§"/>
            </a:pPr>
            <a:r>
              <a:rPr lang="en-US" sz="2400" dirty="0"/>
              <a:t>Tell your data story with Power BI</a:t>
            </a:r>
          </a:p>
          <a:p>
            <a:pPr>
              <a:spcBef>
                <a:spcPts val="0"/>
              </a:spcBef>
              <a:spcAft>
                <a:spcPts val="1200"/>
              </a:spcAft>
              <a:buSzPct val="75000"/>
              <a:buFont typeface="Wingdings" panose="05000000000000000000" pitchFamily="2" charset="2"/>
              <a:buChar char="§"/>
            </a:pPr>
            <a:r>
              <a:rPr lang="en-US" sz="2400" dirty="0"/>
              <a:t>Supports interactivity:</a:t>
            </a:r>
          </a:p>
          <a:p>
            <a:pPr lvl="1">
              <a:spcBef>
                <a:spcPts val="0"/>
              </a:spcBef>
              <a:spcAft>
                <a:spcPts val="600"/>
              </a:spcAft>
              <a:buFont typeface="Wingdings" panose="05000000000000000000" pitchFamily="2" charset="2"/>
              <a:buChar char="§"/>
            </a:pPr>
            <a:r>
              <a:rPr lang="en-US" sz="1900" dirty="0"/>
              <a:t>Report </a:t>
            </a:r>
            <a:r>
              <a:rPr lang="en-US" sz="1900" dirty="0">
                <a:sym typeface="Wingdings" panose="05000000000000000000" pitchFamily="2" charset="2"/>
              </a:rPr>
              <a:t> Notebook (Export data)</a:t>
            </a:r>
          </a:p>
          <a:p>
            <a:pPr lvl="1">
              <a:spcBef>
                <a:spcPts val="0"/>
              </a:spcBef>
              <a:spcAft>
                <a:spcPts val="600"/>
              </a:spcAft>
              <a:buFont typeface="Wingdings" panose="05000000000000000000" pitchFamily="2" charset="2"/>
              <a:buChar char="§"/>
            </a:pPr>
            <a:r>
              <a:rPr lang="en-US" sz="1900" dirty="0">
                <a:sym typeface="Wingdings" panose="05000000000000000000" pitchFamily="2" charset="2"/>
              </a:rPr>
              <a:t>Notebook  Report (Filter APIs)</a:t>
            </a:r>
            <a:endParaRPr lang="en-US" sz="1900" dirty="0"/>
          </a:p>
        </p:txBody>
      </p:sp>
      <p:pic>
        <p:nvPicPr>
          <p:cNvPr id="5" name="Content Placeholder 4" descr="Jupyter notebook with Power BI">
            <a:extLst>
              <a:ext uri="{FF2B5EF4-FFF2-40B4-BE49-F238E27FC236}">
                <a16:creationId xmlns:a16="http://schemas.microsoft.com/office/drawing/2014/main" id="{6D0AE424-7BFB-404A-935E-74A32FF3CF56}"/>
              </a:ext>
            </a:extLst>
          </p:cNvPr>
          <p:cNvPicPr>
            <a:picLocks noGrp="1" noChangeAspect="1"/>
          </p:cNvPicPr>
          <p:nvPr>
            <p:ph sz="quarter" idx="13"/>
          </p:nvPr>
        </p:nvPicPr>
        <p:blipFill>
          <a:blip r:embed="rId3"/>
          <a:stretch>
            <a:fillRect/>
          </a:stretch>
        </p:blipFill>
        <p:spPr>
          <a:xfrm>
            <a:off x="5421158" y="1435100"/>
            <a:ext cx="6532492" cy="3674526"/>
          </a:xfrm>
          <a:ln w="127000">
            <a:solidFill>
              <a:schemeClr val="tx1">
                <a:lumMod val="50000"/>
                <a:lumOff val="50000"/>
              </a:schemeClr>
            </a:solidFill>
          </a:ln>
        </p:spPr>
      </p:pic>
    </p:spTree>
    <p:extLst>
      <p:ext uri="{BB962C8B-B14F-4D97-AF65-F5344CB8AC3E}">
        <p14:creationId xmlns:p14="http://schemas.microsoft.com/office/powerpoint/2010/main" val="2967482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1" y="345460"/>
            <a:ext cx="10515600" cy="637765"/>
          </a:xfrm>
        </p:spPr>
        <p:txBody>
          <a:bodyPr>
            <a:noAutofit/>
          </a:bodyPr>
          <a:lstStyle/>
          <a:p>
            <a:r>
              <a:rPr lang="en-US" b="1" dirty="0"/>
              <a:t>Setup the Environment</a:t>
            </a:r>
          </a:p>
        </p:txBody>
      </p:sp>
      <p:sp>
        <p:nvSpPr>
          <p:cNvPr id="6" name="Text Placeholder 5"/>
          <p:cNvSpPr>
            <a:spLocks noGrp="1"/>
          </p:cNvSpPr>
          <p:nvPr>
            <p:ph sz="quarter" idx="12"/>
          </p:nvPr>
        </p:nvSpPr>
        <p:spPr>
          <a:xfrm>
            <a:off x="584200" y="1435100"/>
            <a:ext cx="5836265" cy="4915458"/>
          </a:xfrm>
        </p:spPr>
        <p:txBody>
          <a:bodyPr>
            <a:normAutofit lnSpcReduction="10000"/>
          </a:bodyPr>
          <a:lstStyle/>
          <a:p>
            <a:pPr>
              <a:spcBef>
                <a:spcPts val="0"/>
              </a:spcBef>
              <a:spcAft>
                <a:spcPts val="1200"/>
              </a:spcAft>
              <a:buSzPct val="75000"/>
              <a:buFont typeface="Wingdings" panose="05000000000000000000" pitchFamily="2" charset="2"/>
              <a:buChar char="§"/>
            </a:pPr>
            <a:r>
              <a:rPr lang="en-US" dirty="0"/>
              <a:t>Installing PIP On Windows</a:t>
            </a:r>
          </a:p>
          <a:p>
            <a:pPr lvl="1">
              <a:spcBef>
                <a:spcPts val="0"/>
              </a:spcBef>
              <a:spcAft>
                <a:spcPts val="1200"/>
              </a:spcAft>
              <a:buSzPct val="75000"/>
              <a:buFont typeface="Wingdings" panose="05000000000000000000" pitchFamily="2" charset="2"/>
              <a:buChar char="§"/>
            </a:pPr>
            <a:r>
              <a:rPr lang="en-US" sz="2000" dirty="0"/>
              <a:t>Install Python latest version </a:t>
            </a:r>
            <a:r>
              <a:rPr lang="en-US" sz="2000" dirty="0">
                <a:hlinkClick r:id="rId3"/>
              </a:rPr>
              <a:t>(3.9.6)</a:t>
            </a:r>
            <a:r>
              <a:rPr lang="en-US" sz="2000" dirty="0"/>
              <a:t> it included PIP</a:t>
            </a:r>
          </a:p>
          <a:p>
            <a:pPr lvl="1">
              <a:spcBef>
                <a:spcPts val="0"/>
              </a:spcBef>
              <a:spcAft>
                <a:spcPts val="1200"/>
              </a:spcAft>
              <a:buSzPct val="75000"/>
              <a:buFont typeface="Wingdings" panose="05000000000000000000" pitchFamily="2" charset="2"/>
              <a:buChar char="§"/>
            </a:pPr>
            <a:r>
              <a:rPr lang="en-US" sz="2000" dirty="0"/>
              <a:t>Open CMD prompt and Verify pip installed </a:t>
            </a:r>
            <a:r>
              <a:rPr lang="en-US" sz="2000" b="1" dirty="0"/>
              <a:t>pip help</a:t>
            </a:r>
          </a:p>
          <a:p>
            <a:pPr>
              <a:spcBef>
                <a:spcPts val="0"/>
              </a:spcBef>
              <a:spcAft>
                <a:spcPts val="1200"/>
              </a:spcAft>
              <a:buSzPct val="75000"/>
              <a:buFont typeface="Wingdings" panose="05000000000000000000" pitchFamily="2" charset="2"/>
              <a:buChar char="§"/>
            </a:pPr>
            <a:r>
              <a:rPr lang="en-US" sz="2400" dirty="0"/>
              <a:t>Visual Studio Code</a:t>
            </a:r>
          </a:p>
          <a:p>
            <a:pPr>
              <a:spcBef>
                <a:spcPts val="0"/>
              </a:spcBef>
              <a:spcAft>
                <a:spcPts val="1200"/>
              </a:spcAft>
              <a:buSzPct val="75000"/>
              <a:buFont typeface="Wingdings" panose="05000000000000000000" pitchFamily="2" charset="2"/>
              <a:buChar char="§"/>
            </a:pPr>
            <a:r>
              <a:rPr lang="en-GB" sz="2400" dirty="0"/>
              <a:t>Python extension</a:t>
            </a:r>
          </a:p>
          <a:p>
            <a:pPr>
              <a:spcBef>
                <a:spcPts val="0"/>
              </a:spcBef>
              <a:spcAft>
                <a:spcPts val="1200"/>
              </a:spcAft>
              <a:buSzPct val="75000"/>
              <a:buFont typeface="Wingdings" panose="05000000000000000000" pitchFamily="2" charset="2"/>
              <a:buChar char="§"/>
            </a:pPr>
            <a:r>
              <a:rPr lang="en-GB" sz="2400" dirty="0"/>
              <a:t>Jupyter extension</a:t>
            </a:r>
          </a:p>
          <a:p>
            <a:pPr>
              <a:spcBef>
                <a:spcPts val="0"/>
              </a:spcBef>
              <a:spcAft>
                <a:spcPts val="1200"/>
              </a:spcAft>
              <a:buSzPct val="75000"/>
              <a:buFont typeface="Wingdings" panose="05000000000000000000" pitchFamily="2" charset="2"/>
              <a:buChar char="§"/>
            </a:pPr>
            <a:r>
              <a:rPr lang="en-GB" sz="2400" i="1" dirty="0"/>
              <a:t>Jupyter notebooks for </a:t>
            </a:r>
            <a:r>
              <a:rPr lang="en-GB" sz="2400" i="1" dirty="0" err="1"/>
              <a:t>PowerBI</a:t>
            </a:r>
            <a:endParaRPr lang="en-GB" sz="2400" i="1" dirty="0"/>
          </a:p>
          <a:p>
            <a:pPr lvl="1">
              <a:spcBef>
                <a:spcPts val="0"/>
              </a:spcBef>
              <a:spcAft>
                <a:spcPts val="1200"/>
              </a:spcAft>
              <a:buSzPct val="75000"/>
              <a:buFont typeface="Wingdings" panose="05000000000000000000" pitchFamily="2" charset="2"/>
              <a:buChar char="§"/>
            </a:pPr>
            <a:r>
              <a:rPr lang="en-GB" sz="2000" i="1" dirty="0"/>
              <a:t>pip install </a:t>
            </a:r>
            <a:r>
              <a:rPr lang="en-GB" sz="2000" i="1" dirty="0" err="1"/>
              <a:t>powerbiclient</a:t>
            </a:r>
            <a:r>
              <a:rPr lang="en-GB" sz="2000" i="1" dirty="0"/>
              <a:t> </a:t>
            </a:r>
          </a:p>
          <a:p>
            <a:pPr lvl="1">
              <a:spcBef>
                <a:spcPts val="0"/>
              </a:spcBef>
              <a:spcAft>
                <a:spcPts val="1200"/>
              </a:spcAft>
              <a:buSzPct val="75000"/>
              <a:buFont typeface="Wingdings" panose="05000000000000000000" pitchFamily="2" charset="2"/>
              <a:buChar char="§"/>
            </a:pPr>
            <a:r>
              <a:rPr lang="en-US" sz="2000" i="1" dirty="0"/>
              <a:t>pip install wheel</a:t>
            </a:r>
          </a:p>
          <a:p>
            <a:pPr lvl="1">
              <a:spcBef>
                <a:spcPts val="0"/>
              </a:spcBef>
              <a:spcAft>
                <a:spcPts val="1200"/>
              </a:spcAft>
              <a:buSzPct val="75000"/>
              <a:buFont typeface="Wingdings" panose="05000000000000000000" pitchFamily="2" charset="2"/>
              <a:buChar char="§"/>
            </a:pPr>
            <a:r>
              <a:rPr lang="en-US" sz="2000" i="1" dirty="0"/>
              <a:t>pip install pandas</a:t>
            </a:r>
            <a:endParaRPr lang="en-GB" sz="2000" i="1" dirty="0"/>
          </a:p>
          <a:p>
            <a:pPr>
              <a:spcBef>
                <a:spcPts val="0"/>
              </a:spcBef>
              <a:spcAft>
                <a:spcPts val="1200"/>
              </a:spcAft>
              <a:buSzPct val="75000"/>
              <a:buFont typeface="Wingdings" panose="05000000000000000000" pitchFamily="2" charset="2"/>
              <a:buChar char="§"/>
            </a:pPr>
            <a:endParaRPr lang="en-US" sz="2400" i="1" dirty="0"/>
          </a:p>
        </p:txBody>
      </p:sp>
      <p:pic>
        <p:nvPicPr>
          <p:cNvPr id="7" name="Picture 6">
            <a:extLst>
              <a:ext uri="{FF2B5EF4-FFF2-40B4-BE49-F238E27FC236}">
                <a16:creationId xmlns:a16="http://schemas.microsoft.com/office/drawing/2014/main" id="{7747D4D7-AAA5-4378-A656-894509EF5FC4}"/>
              </a:ext>
            </a:extLst>
          </p:cNvPr>
          <p:cNvPicPr>
            <a:picLocks noChangeAspect="1"/>
          </p:cNvPicPr>
          <p:nvPr/>
        </p:nvPicPr>
        <p:blipFill>
          <a:blip r:embed="rId4"/>
          <a:stretch>
            <a:fillRect/>
          </a:stretch>
        </p:blipFill>
        <p:spPr>
          <a:xfrm>
            <a:off x="7632844" y="2340708"/>
            <a:ext cx="3078700" cy="1742153"/>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F1D0094C-E159-4275-AF5C-E1C78FCCBC6F}"/>
              </a:ext>
            </a:extLst>
          </p:cNvPr>
          <p:cNvPicPr>
            <a:picLocks noChangeAspect="1"/>
          </p:cNvPicPr>
          <p:nvPr/>
        </p:nvPicPr>
        <p:blipFill>
          <a:blip r:embed="rId5"/>
          <a:stretch>
            <a:fillRect/>
          </a:stretch>
        </p:blipFill>
        <p:spPr>
          <a:xfrm>
            <a:off x="7632844" y="36986"/>
            <a:ext cx="3078700" cy="2105464"/>
          </a:xfrm>
          <a:prstGeom prst="rect">
            <a:avLst/>
          </a:prstGeom>
        </p:spPr>
      </p:pic>
      <p:pic>
        <p:nvPicPr>
          <p:cNvPr id="11" name="Picture 10">
            <a:extLst>
              <a:ext uri="{FF2B5EF4-FFF2-40B4-BE49-F238E27FC236}">
                <a16:creationId xmlns:a16="http://schemas.microsoft.com/office/drawing/2014/main" id="{B64C24CD-58B3-465F-8AF8-70C1EE13A4EE}"/>
              </a:ext>
            </a:extLst>
          </p:cNvPr>
          <p:cNvPicPr>
            <a:picLocks noChangeAspect="1"/>
          </p:cNvPicPr>
          <p:nvPr/>
        </p:nvPicPr>
        <p:blipFill>
          <a:blip r:embed="rId6"/>
          <a:stretch>
            <a:fillRect/>
          </a:stretch>
        </p:blipFill>
        <p:spPr>
          <a:xfrm>
            <a:off x="7632844" y="4281119"/>
            <a:ext cx="3078700" cy="2409731"/>
          </a:xfrm>
          <a:prstGeom prst="rect">
            <a:avLst/>
          </a:prstGeom>
          <a:effectLst>
            <a:outerShdw blurRad="63500" sx="102000" sy="102000" algn="ctr" rotWithShape="0">
              <a:prstClr val="black">
                <a:alpha val="40000"/>
              </a:prstClr>
            </a:outerShdw>
          </a:effectLst>
        </p:spPr>
      </p:pic>
      <p:sp>
        <p:nvSpPr>
          <p:cNvPr id="26" name="TextBox 25">
            <a:extLst>
              <a:ext uri="{FF2B5EF4-FFF2-40B4-BE49-F238E27FC236}">
                <a16:creationId xmlns:a16="http://schemas.microsoft.com/office/drawing/2014/main" id="{01925608-A8FC-44F8-B4DD-1AAC0F61C3FC}"/>
              </a:ext>
            </a:extLst>
          </p:cNvPr>
          <p:cNvSpPr txBox="1"/>
          <p:nvPr/>
        </p:nvSpPr>
        <p:spPr>
          <a:xfrm>
            <a:off x="393281" y="6235541"/>
            <a:ext cx="6952064" cy="461665"/>
          </a:xfrm>
          <a:prstGeom prst="rect">
            <a:avLst/>
          </a:prstGeom>
          <a:noFill/>
        </p:spPr>
        <p:txBody>
          <a:bodyPr wrap="square">
            <a:spAutoFit/>
          </a:bodyPr>
          <a:lstStyle/>
          <a:p>
            <a:r>
              <a:rPr lang="en-GB" sz="1200" dirty="0">
                <a:solidFill>
                  <a:srgbClr val="002F8E"/>
                </a:solidFill>
              </a:rPr>
              <a:t>*pandas is a software library written for the Python programming language for data manipulation and analysis. </a:t>
            </a:r>
          </a:p>
        </p:txBody>
      </p:sp>
    </p:spTree>
    <p:extLst>
      <p:ext uri="{BB962C8B-B14F-4D97-AF65-F5344CB8AC3E}">
        <p14:creationId xmlns:p14="http://schemas.microsoft.com/office/powerpoint/2010/main" val="852117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62682-5F2C-4A70-9158-D2FD677B2B6B}"/>
              </a:ext>
            </a:extLst>
          </p:cNvPr>
          <p:cNvPicPr>
            <a:picLocks noChangeAspect="1"/>
          </p:cNvPicPr>
          <p:nvPr/>
        </p:nvPicPr>
        <p:blipFill>
          <a:blip r:embed="rId2"/>
          <a:stretch>
            <a:fillRect/>
          </a:stretch>
        </p:blipFill>
        <p:spPr>
          <a:xfrm>
            <a:off x="0" y="0"/>
            <a:ext cx="12192000" cy="6299200"/>
          </a:xfrm>
          <a:prstGeom prst="rect">
            <a:avLst/>
          </a:prstGeom>
        </p:spPr>
      </p:pic>
    </p:spTree>
    <p:extLst>
      <p:ext uri="{BB962C8B-B14F-4D97-AF65-F5344CB8AC3E}">
        <p14:creationId xmlns:p14="http://schemas.microsoft.com/office/powerpoint/2010/main" val="17266557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sp>
        <p:nvSpPr>
          <p:cNvPr id="5" name="Text Placeholder 5">
            <a:extLst>
              <a:ext uri="{FF2B5EF4-FFF2-40B4-BE49-F238E27FC236}">
                <a16:creationId xmlns:a16="http://schemas.microsoft.com/office/drawing/2014/main" id="{7F2F0A60-D578-4746-B290-173FE1F3D77E}"/>
              </a:ext>
            </a:extLst>
          </p:cNvPr>
          <p:cNvSpPr>
            <a:spLocks noGrp="1"/>
          </p:cNvSpPr>
          <p:nvPr>
            <p:ph sz="quarter" idx="12"/>
          </p:nvPr>
        </p:nvSpPr>
        <p:spPr>
          <a:xfrm>
            <a:off x="693336" y="1585824"/>
            <a:ext cx="10801547" cy="4352751"/>
          </a:xfrm>
        </p:spPr>
        <p:txBody>
          <a:bodyPr>
            <a:normAutofit fontScale="92500" lnSpcReduction="10000"/>
          </a:bodyPr>
          <a:lstStyle/>
          <a:p>
            <a:pPr marL="0" indent="0">
              <a:spcBef>
                <a:spcPts val="0"/>
              </a:spcBef>
              <a:spcAft>
                <a:spcPts val="1200"/>
              </a:spcAft>
              <a:buSzPct val="75000"/>
              <a:buNone/>
            </a:pPr>
            <a:r>
              <a:rPr lang="en-US" sz="2400" b="1" dirty="0"/>
              <a:t>Get Power BI Client</a:t>
            </a:r>
          </a:p>
          <a:p>
            <a:pPr marL="0" indent="0">
              <a:buNone/>
            </a:pPr>
            <a:r>
              <a:rPr lang="en-US" sz="1600" b="0" dirty="0">
                <a:solidFill>
                  <a:srgbClr val="0000FF"/>
                </a:solidFill>
                <a:effectLst/>
                <a:latin typeface="Consolas" panose="020B0609020204030204" pitchFamily="49" charset="0"/>
              </a:rPr>
              <a:t>from</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powerbiclient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import</a:t>
            </a:r>
            <a:r>
              <a:rPr lang="en-US" sz="1600" b="0" dirty="0">
                <a:solidFill>
                  <a:srgbClr val="000000"/>
                </a:solidFill>
                <a:effectLst/>
                <a:latin typeface="Consolas" panose="020B0609020204030204" pitchFamily="49" charset="0"/>
              </a:rPr>
              <a:t> Report, models</a:t>
            </a:r>
          </a:p>
          <a:p>
            <a:pPr marL="0" indent="0">
              <a:buNone/>
            </a:pPr>
            <a:r>
              <a:rPr lang="en-US" sz="1600" b="0" dirty="0">
                <a:solidFill>
                  <a:srgbClr val="0000FF"/>
                </a:solidFill>
                <a:effectLst/>
                <a:latin typeface="Consolas" panose="020B0609020204030204" pitchFamily="49" charset="0"/>
              </a:rPr>
              <a:t>from</a:t>
            </a:r>
            <a:r>
              <a:rPr lang="en-US" sz="1600" b="0" dirty="0">
                <a:solidFill>
                  <a:srgbClr val="000000"/>
                </a:solidFill>
                <a:effectLst/>
                <a:latin typeface="Consolas" panose="020B0609020204030204" pitchFamily="49" charset="0"/>
              </a:rPr>
              <a:t> io </a:t>
            </a:r>
            <a:r>
              <a:rPr lang="en-US" sz="1600" b="0" dirty="0">
                <a:solidFill>
                  <a:srgbClr val="0000FF"/>
                </a:solidFill>
                <a:effectLst/>
                <a:latin typeface="Consolas" panose="020B0609020204030204" pitchFamily="49" charset="0"/>
              </a:rPr>
              <a:t>import</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StringIO</a:t>
            </a:r>
            <a:endParaRPr lang="en-US" sz="1600" b="0" dirty="0">
              <a:solidFill>
                <a:srgbClr val="000000"/>
              </a:solidFill>
              <a:effectLst/>
              <a:latin typeface="Consolas" panose="020B0609020204030204" pitchFamily="49" charset="0"/>
            </a:endParaRPr>
          </a:p>
          <a:p>
            <a:pPr marL="0" indent="0">
              <a:buNone/>
            </a:pPr>
            <a:r>
              <a:rPr lang="en-US" sz="1600" b="0" dirty="0">
                <a:solidFill>
                  <a:srgbClr val="0000FF"/>
                </a:solidFill>
                <a:effectLst/>
                <a:latin typeface="Consolas" panose="020B0609020204030204" pitchFamily="49" charset="0"/>
              </a:rPr>
              <a:t>import</a:t>
            </a:r>
            <a:r>
              <a:rPr lang="en-US" sz="1600" b="0" dirty="0">
                <a:solidFill>
                  <a:srgbClr val="000000"/>
                </a:solidFill>
                <a:effectLst/>
                <a:latin typeface="Consolas" panose="020B0609020204030204" pitchFamily="49" charset="0"/>
              </a:rPr>
              <a:t> pandas </a:t>
            </a:r>
            <a:r>
              <a:rPr lang="en-US" sz="1600" b="0" dirty="0">
                <a:solidFill>
                  <a:srgbClr val="0000FF"/>
                </a:solidFill>
                <a:effectLst/>
                <a:latin typeface="Consolas" panose="020B0609020204030204" pitchFamily="49" charset="0"/>
              </a:rPr>
              <a:t>as</a:t>
            </a:r>
            <a:r>
              <a:rPr lang="en-US" sz="1600" b="0" dirty="0">
                <a:solidFill>
                  <a:srgbClr val="000000"/>
                </a:solidFill>
                <a:effectLst/>
                <a:latin typeface="Consolas" panose="020B0609020204030204" pitchFamily="49" charset="0"/>
              </a:rPr>
              <a:t> pd</a:t>
            </a:r>
          </a:p>
          <a:p>
            <a:pPr marL="0" indent="0">
              <a:spcBef>
                <a:spcPts val="0"/>
              </a:spcBef>
              <a:spcAft>
                <a:spcPts val="1200"/>
              </a:spcAft>
              <a:buSzPct val="75000"/>
              <a:buNone/>
            </a:pPr>
            <a:endParaRPr lang="en-US" sz="2400" i="1" dirty="0"/>
          </a:p>
          <a:p>
            <a:pPr marL="0" indent="0">
              <a:spcBef>
                <a:spcPts val="0"/>
              </a:spcBef>
              <a:spcAft>
                <a:spcPts val="1200"/>
              </a:spcAft>
              <a:buSzPct val="75000"/>
              <a:buNone/>
            </a:pPr>
            <a:r>
              <a:rPr lang="en-US" sz="2400" b="1" dirty="0"/>
              <a:t>Interaction Authentication</a:t>
            </a:r>
          </a:p>
          <a:p>
            <a:br>
              <a:rPr lang="en-GB" sz="1600" b="0" dirty="0">
                <a:solidFill>
                  <a:srgbClr val="000000"/>
                </a:solidFill>
                <a:effectLst/>
                <a:latin typeface="Consolas" panose="020B0609020204030204" pitchFamily="49" charset="0"/>
              </a:rPr>
            </a:br>
            <a:r>
              <a:rPr lang="en-GB" sz="1600" b="0" dirty="0">
                <a:solidFill>
                  <a:srgbClr val="008000"/>
                </a:solidFill>
                <a:effectLst/>
                <a:latin typeface="Consolas" panose="020B0609020204030204" pitchFamily="49" charset="0"/>
              </a:rPr>
              <a:t># Import the </a:t>
            </a:r>
            <a:r>
              <a:rPr lang="en-GB" sz="1600" b="0" dirty="0" err="1">
                <a:solidFill>
                  <a:srgbClr val="008000"/>
                </a:solidFill>
                <a:effectLst/>
                <a:latin typeface="Consolas" panose="020B0609020204030204" pitchFamily="49" charset="0"/>
              </a:rPr>
              <a:t>DeviceCodeLoginAuthentication</a:t>
            </a:r>
            <a:r>
              <a:rPr lang="en-GB" sz="1600" b="0" dirty="0">
                <a:solidFill>
                  <a:srgbClr val="008000"/>
                </a:solidFill>
                <a:effectLst/>
                <a:latin typeface="Consolas" panose="020B0609020204030204" pitchFamily="49" charset="0"/>
              </a:rPr>
              <a:t> class to authenticate against Power BI</a:t>
            </a:r>
            <a:endParaRPr lang="en-GB" sz="1600" b="0" dirty="0">
              <a:solidFill>
                <a:srgbClr val="000000"/>
              </a:solidFill>
              <a:effectLst/>
              <a:latin typeface="Consolas" panose="020B0609020204030204" pitchFamily="49" charset="0"/>
            </a:endParaRPr>
          </a:p>
          <a:p>
            <a:r>
              <a:rPr lang="en-GB" sz="1600" b="0" dirty="0">
                <a:solidFill>
                  <a:srgbClr val="0000FF"/>
                </a:solidFill>
                <a:effectLst/>
                <a:latin typeface="Consolas" panose="020B0609020204030204" pitchFamily="49" charset="0"/>
              </a:rPr>
              <a:t>from</a:t>
            </a:r>
            <a:r>
              <a:rPr lang="en-GB" sz="1600" b="0" dirty="0">
                <a:solidFill>
                  <a:srgbClr val="000000"/>
                </a:solidFill>
                <a:effectLst/>
                <a:latin typeface="Consolas" panose="020B0609020204030204" pitchFamily="49" charset="0"/>
              </a:rPr>
              <a:t> </a:t>
            </a:r>
            <a:r>
              <a:rPr lang="en-GB" sz="1600" b="0" dirty="0" err="1">
                <a:solidFill>
                  <a:srgbClr val="000000"/>
                </a:solidFill>
                <a:effectLst/>
                <a:latin typeface="Consolas" panose="020B0609020204030204" pitchFamily="49" charset="0"/>
              </a:rPr>
              <a:t>powerbiclient.authentication</a:t>
            </a:r>
            <a:r>
              <a:rPr lang="en-GB" sz="1600" b="0" dirty="0">
                <a:solidFill>
                  <a:srgbClr val="000000"/>
                </a:solidFill>
                <a:effectLst/>
                <a:latin typeface="Consolas" panose="020B0609020204030204" pitchFamily="49" charset="0"/>
              </a:rPr>
              <a:t> </a:t>
            </a:r>
            <a:r>
              <a:rPr lang="en-GB" sz="1600" b="0" dirty="0">
                <a:solidFill>
                  <a:srgbClr val="0000FF"/>
                </a:solidFill>
                <a:effectLst/>
                <a:latin typeface="Consolas" panose="020B0609020204030204" pitchFamily="49" charset="0"/>
              </a:rPr>
              <a:t>import</a:t>
            </a:r>
            <a:r>
              <a:rPr lang="en-GB" sz="1600" b="0" dirty="0">
                <a:solidFill>
                  <a:srgbClr val="000000"/>
                </a:solidFill>
                <a:effectLst/>
                <a:latin typeface="Consolas" panose="020B0609020204030204" pitchFamily="49" charset="0"/>
              </a:rPr>
              <a:t> </a:t>
            </a:r>
            <a:r>
              <a:rPr lang="en-GB" sz="1600" b="0" dirty="0" err="1">
                <a:solidFill>
                  <a:srgbClr val="000000"/>
                </a:solidFill>
                <a:effectLst/>
                <a:latin typeface="Consolas" panose="020B0609020204030204" pitchFamily="49" charset="0"/>
              </a:rPr>
              <a:t>DeviceCodeLoginAuthentication</a:t>
            </a:r>
            <a:endParaRPr lang="en-GB" sz="1600" b="0" dirty="0">
              <a:solidFill>
                <a:srgbClr val="000000"/>
              </a:solidFill>
              <a:effectLst/>
              <a:latin typeface="Consolas" panose="020B0609020204030204" pitchFamily="49" charset="0"/>
            </a:endParaRPr>
          </a:p>
          <a:p>
            <a:br>
              <a:rPr lang="en-GB" sz="1600" b="0" dirty="0">
                <a:solidFill>
                  <a:srgbClr val="000000"/>
                </a:solidFill>
                <a:effectLst/>
                <a:latin typeface="Consolas" panose="020B0609020204030204" pitchFamily="49" charset="0"/>
              </a:rPr>
            </a:br>
            <a:r>
              <a:rPr lang="en-GB" sz="1600" b="0" dirty="0">
                <a:solidFill>
                  <a:srgbClr val="008000"/>
                </a:solidFill>
                <a:effectLst/>
                <a:latin typeface="Consolas" panose="020B0609020204030204" pitchFamily="49" charset="0"/>
              </a:rPr>
              <a:t># Initiate device authentication</a:t>
            </a:r>
            <a:endParaRPr lang="en-GB" sz="1600" b="0" dirty="0">
              <a:solidFill>
                <a:srgbClr val="000000"/>
              </a:solidFill>
              <a:effectLst/>
              <a:latin typeface="Consolas" panose="020B0609020204030204" pitchFamily="49" charset="0"/>
            </a:endParaRPr>
          </a:p>
          <a:p>
            <a:r>
              <a:rPr lang="en-GB" sz="1600" b="0" dirty="0" err="1">
                <a:solidFill>
                  <a:srgbClr val="000000"/>
                </a:solidFill>
                <a:effectLst/>
                <a:latin typeface="Consolas" panose="020B0609020204030204" pitchFamily="49" charset="0"/>
              </a:rPr>
              <a:t>device_auth</a:t>
            </a:r>
            <a:r>
              <a:rPr lang="en-GB" sz="1600" b="0" dirty="0">
                <a:solidFill>
                  <a:srgbClr val="000000"/>
                </a:solidFill>
                <a:effectLst/>
                <a:latin typeface="Consolas" panose="020B0609020204030204" pitchFamily="49" charset="0"/>
              </a:rPr>
              <a:t> = </a:t>
            </a:r>
            <a:r>
              <a:rPr lang="en-GB" sz="1600" b="0" dirty="0" err="1">
                <a:solidFill>
                  <a:srgbClr val="000000"/>
                </a:solidFill>
                <a:effectLst/>
                <a:latin typeface="Consolas" panose="020B0609020204030204" pitchFamily="49" charset="0"/>
              </a:rPr>
              <a:t>DeviceCodeLoginAuthentication</a:t>
            </a:r>
            <a:r>
              <a:rPr lang="en-GB" sz="1600" b="0" dirty="0">
                <a:solidFill>
                  <a:srgbClr val="000000"/>
                </a:solidFill>
                <a:effectLst/>
                <a:latin typeface="Consolas" panose="020B0609020204030204" pitchFamily="49" charset="0"/>
              </a:rPr>
              <a:t>()</a:t>
            </a:r>
          </a:p>
          <a:p>
            <a:r>
              <a:rPr lang="en-GB" sz="1600" b="0" dirty="0" err="1">
                <a:solidFill>
                  <a:srgbClr val="000000"/>
                </a:solidFill>
                <a:effectLst/>
                <a:latin typeface="Consolas" panose="020B0609020204030204" pitchFamily="49" charset="0"/>
              </a:rPr>
              <a:t>access_token</a:t>
            </a:r>
            <a:r>
              <a:rPr lang="en-GB" sz="1600" b="0" dirty="0">
                <a:solidFill>
                  <a:srgbClr val="000000"/>
                </a:solidFill>
                <a:effectLst/>
                <a:latin typeface="Consolas" panose="020B0609020204030204" pitchFamily="49" charset="0"/>
              </a:rPr>
              <a:t> = </a:t>
            </a:r>
            <a:r>
              <a:rPr lang="en-GB" sz="1600" b="0" dirty="0" err="1">
                <a:solidFill>
                  <a:srgbClr val="000000"/>
                </a:solidFill>
                <a:effectLst/>
                <a:latin typeface="Consolas" panose="020B0609020204030204" pitchFamily="49" charset="0"/>
              </a:rPr>
              <a:t>device_auth.get_access_token</a:t>
            </a:r>
            <a:r>
              <a:rPr lang="en-GB" sz="1600" b="0" dirty="0">
                <a:solidFill>
                  <a:srgbClr val="000000"/>
                </a:solidFill>
                <a:effectLst/>
                <a:latin typeface="Consolas" panose="020B0609020204030204" pitchFamily="49" charset="0"/>
              </a:rPr>
              <a:t>()</a:t>
            </a:r>
          </a:p>
          <a:p>
            <a:pPr marL="0" indent="0">
              <a:spcBef>
                <a:spcPts val="0"/>
              </a:spcBef>
              <a:spcAft>
                <a:spcPts val="1200"/>
              </a:spcAft>
              <a:buSzPct val="75000"/>
              <a:buNone/>
            </a:pPr>
            <a:endParaRPr lang="en-US" sz="2400" i="1" dirty="0"/>
          </a:p>
        </p:txBody>
      </p:sp>
    </p:spTree>
    <p:extLst>
      <p:ext uri="{BB962C8B-B14F-4D97-AF65-F5344CB8AC3E}">
        <p14:creationId xmlns:p14="http://schemas.microsoft.com/office/powerpoint/2010/main" val="29726439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sp>
        <p:nvSpPr>
          <p:cNvPr id="5" name="Text Placeholder 5">
            <a:extLst>
              <a:ext uri="{FF2B5EF4-FFF2-40B4-BE49-F238E27FC236}">
                <a16:creationId xmlns:a16="http://schemas.microsoft.com/office/drawing/2014/main" id="{7F2F0A60-D578-4746-B290-173FE1F3D77E}"/>
              </a:ext>
            </a:extLst>
          </p:cNvPr>
          <p:cNvSpPr>
            <a:spLocks noGrp="1"/>
          </p:cNvSpPr>
          <p:nvPr>
            <p:ph sz="quarter" idx="12"/>
          </p:nvPr>
        </p:nvSpPr>
        <p:spPr>
          <a:xfrm>
            <a:off x="693336" y="1585824"/>
            <a:ext cx="10801547" cy="4352751"/>
          </a:xfrm>
        </p:spPr>
        <p:txBody>
          <a:bodyPr>
            <a:normAutofit fontScale="85000" lnSpcReduction="20000"/>
          </a:bodyPr>
          <a:lstStyle/>
          <a:p>
            <a:pPr marL="0" indent="0">
              <a:spcBef>
                <a:spcPts val="0"/>
              </a:spcBef>
              <a:spcAft>
                <a:spcPts val="1200"/>
              </a:spcAft>
              <a:buSzPct val="75000"/>
              <a:buNone/>
            </a:pPr>
            <a:r>
              <a:rPr lang="en-US" sz="2400" b="1" dirty="0"/>
              <a:t>Get Report</a:t>
            </a:r>
          </a:p>
          <a:p>
            <a:pPr marL="0" indent="0">
              <a:buNone/>
            </a:pPr>
            <a:r>
              <a:rPr lang="en-GB" sz="1800" b="0" dirty="0" err="1">
                <a:solidFill>
                  <a:srgbClr val="000000"/>
                </a:solidFill>
                <a:effectLst/>
                <a:latin typeface="Consolas" panose="020B0609020204030204" pitchFamily="49" charset="0"/>
              </a:rPr>
              <a:t>group_id</a:t>
            </a:r>
            <a:r>
              <a:rPr lang="en-GB" sz="1800" b="0" dirty="0">
                <a:solidFill>
                  <a:srgbClr val="000000"/>
                </a:solidFill>
                <a:effectLst/>
                <a:latin typeface="Consolas" panose="020B0609020204030204" pitchFamily="49" charset="0"/>
              </a:rPr>
              <a:t>=</a:t>
            </a:r>
            <a:r>
              <a:rPr lang="en-GB" sz="1800" b="0" dirty="0">
                <a:solidFill>
                  <a:srgbClr val="A31515"/>
                </a:solidFill>
                <a:effectLst/>
                <a:latin typeface="Consolas" panose="020B0609020204030204" pitchFamily="49" charset="0"/>
              </a:rPr>
              <a:t>"70e996e2-470b-4e95-9aa6-b07fa8acf3d5"</a:t>
            </a:r>
            <a:endParaRPr lang="en-GB" sz="1800" b="0" dirty="0">
              <a:solidFill>
                <a:srgbClr val="000000"/>
              </a:solidFill>
              <a:effectLst/>
              <a:latin typeface="Consolas" panose="020B0609020204030204" pitchFamily="49" charset="0"/>
            </a:endParaRPr>
          </a:p>
          <a:p>
            <a:pPr marL="0" indent="0">
              <a:buNone/>
            </a:pPr>
            <a:r>
              <a:rPr lang="en-GB" sz="1800" b="0" dirty="0" err="1">
                <a:solidFill>
                  <a:srgbClr val="000000"/>
                </a:solidFill>
                <a:effectLst/>
                <a:latin typeface="Consolas" panose="020B0609020204030204" pitchFamily="49" charset="0"/>
              </a:rPr>
              <a:t>report_id</a:t>
            </a:r>
            <a:r>
              <a:rPr lang="en-GB" sz="1800" b="0" dirty="0">
                <a:solidFill>
                  <a:srgbClr val="000000"/>
                </a:solidFill>
                <a:effectLst/>
                <a:latin typeface="Consolas" panose="020B0609020204030204" pitchFamily="49" charset="0"/>
              </a:rPr>
              <a:t>=</a:t>
            </a:r>
            <a:r>
              <a:rPr lang="en-GB" sz="1800" b="0" dirty="0">
                <a:solidFill>
                  <a:srgbClr val="A31515"/>
                </a:solidFill>
                <a:effectLst/>
                <a:latin typeface="Consolas" panose="020B0609020204030204" pitchFamily="49" charset="0"/>
              </a:rPr>
              <a:t>"596c85a1-1618-486b-a8e2-6b093e16f639“</a:t>
            </a:r>
          </a:p>
          <a:p>
            <a:pPr marL="0" indent="0">
              <a:buNone/>
            </a:pPr>
            <a:endParaRPr lang="en-GB" sz="1800" dirty="0">
              <a:solidFill>
                <a:srgbClr val="A31515"/>
              </a:solidFill>
              <a:latin typeface="Consolas" panose="020B0609020204030204" pitchFamily="49" charset="0"/>
            </a:endParaRPr>
          </a:p>
          <a:p>
            <a:pPr marL="0" indent="0">
              <a:buNone/>
            </a:pPr>
            <a:r>
              <a:rPr lang="en-US" sz="1800" b="0" dirty="0">
                <a:solidFill>
                  <a:srgbClr val="000000"/>
                </a:solidFill>
                <a:effectLst/>
                <a:latin typeface="Consolas" panose="020B0609020204030204" pitchFamily="49" charset="0"/>
              </a:rPr>
              <a:t>report = Report(</a:t>
            </a:r>
            <a:r>
              <a:rPr lang="en-US" sz="1800" b="0" dirty="0" err="1">
                <a:solidFill>
                  <a:srgbClr val="000000"/>
                </a:solidFill>
                <a:effectLst/>
                <a:latin typeface="Consolas" panose="020B0609020204030204" pitchFamily="49" charset="0"/>
              </a:rPr>
              <a:t>group_id</a:t>
            </a:r>
            <a:r>
              <a:rPr lang="en-US" sz="1800" b="0" dirty="0">
                <a:solidFill>
                  <a:srgbClr val="000000"/>
                </a:solidFill>
                <a:effectLst/>
                <a:latin typeface="Consolas" panose="020B0609020204030204" pitchFamily="49" charset="0"/>
              </a:rPr>
              <a:t>=</a:t>
            </a:r>
            <a:r>
              <a:rPr lang="en-US" sz="1800" b="0" dirty="0" err="1">
                <a:solidFill>
                  <a:srgbClr val="000000"/>
                </a:solidFill>
                <a:effectLst/>
                <a:latin typeface="Consolas" panose="020B0609020204030204" pitchFamily="49" charset="0"/>
              </a:rPr>
              <a:t>group_id</a:t>
            </a:r>
            <a:r>
              <a:rPr lang="en-US" sz="1800" b="0" dirty="0">
                <a:solidFill>
                  <a:srgbClr val="000000"/>
                </a:solidFill>
                <a:effectLst/>
                <a:latin typeface="Consolas" panose="020B0609020204030204" pitchFamily="49" charset="0"/>
              </a:rPr>
              <a:t>, </a:t>
            </a:r>
            <a:r>
              <a:rPr lang="en-US" sz="1800" b="0" dirty="0" err="1">
                <a:solidFill>
                  <a:srgbClr val="000000"/>
                </a:solidFill>
                <a:effectLst/>
                <a:latin typeface="Consolas" panose="020B0609020204030204" pitchFamily="49" charset="0"/>
              </a:rPr>
              <a:t>report_id</a:t>
            </a:r>
            <a:r>
              <a:rPr lang="en-US" sz="1800" b="0" dirty="0">
                <a:solidFill>
                  <a:srgbClr val="000000"/>
                </a:solidFill>
                <a:effectLst/>
                <a:latin typeface="Consolas" panose="020B0609020204030204" pitchFamily="49" charset="0"/>
              </a:rPr>
              <a:t>=</a:t>
            </a:r>
            <a:r>
              <a:rPr lang="en-US" sz="1800" b="0" dirty="0" err="1">
                <a:solidFill>
                  <a:srgbClr val="000000"/>
                </a:solidFill>
                <a:effectLst/>
                <a:latin typeface="Consolas" panose="020B0609020204030204" pitchFamily="49" charset="0"/>
              </a:rPr>
              <a:t>report_id</a:t>
            </a:r>
            <a:r>
              <a:rPr lang="en-US" sz="1800" b="0" dirty="0">
                <a:solidFill>
                  <a:srgbClr val="000000"/>
                </a:solidFill>
                <a:effectLst/>
                <a:latin typeface="Consolas" panose="020B0609020204030204" pitchFamily="49" charset="0"/>
              </a:rPr>
              <a:t>, </a:t>
            </a:r>
            <a:r>
              <a:rPr lang="en-US" sz="1800" b="0" dirty="0" err="1">
                <a:solidFill>
                  <a:srgbClr val="000000"/>
                </a:solidFill>
                <a:effectLst/>
                <a:latin typeface="Consolas" panose="020B0609020204030204" pitchFamily="49" charset="0"/>
              </a:rPr>
              <a:t>access_token</a:t>
            </a:r>
            <a:r>
              <a:rPr lang="en-US" sz="1800" b="0" dirty="0">
                <a:solidFill>
                  <a:srgbClr val="000000"/>
                </a:solidFill>
                <a:effectLst/>
                <a:latin typeface="Consolas" panose="020B0609020204030204" pitchFamily="49" charset="0"/>
              </a:rPr>
              <a:t> = </a:t>
            </a:r>
            <a:r>
              <a:rPr lang="en-US" sz="1800" b="0" dirty="0" err="1">
                <a:solidFill>
                  <a:srgbClr val="000000"/>
                </a:solidFill>
                <a:effectLst/>
                <a:latin typeface="Consolas" panose="020B0609020204030204" pitchFamily="49" charset="0"/>
              </a:rPr>
              <a:t>access_token</a:t>
            </a:r>
            <a:r>
              <a:rPr lang="en-US" sz="1800" b="0" dirty="0">
                <a:solidFill>
                  <a:srgbClr val="000000"/>
                </a:solidFill>
                <a:effectLst/>
                <a:latin typeface="Consolas" panose="020B0609020204030204" pitchFamily="49" charset="0"/>
              </a:rPr>
              <a:t>)</a:t>
            </a:r>
          </a:p>
          <a:p>
            <a:pPr marL="0" indent="0">
              <a:buNone/>
            </a:pPr>
            <a:endParaRPr lang="en-GB" sz="1800" b="0" dirty="0">
              <a:solidFill>
                <a:srgbClr val="000000"/>
              </a:solidFill>
              <a:effectLst/>
              <a:latin typeface="Consolas" panose="020B0609020204030204" pitchFamily="49" charset="0"/>
            </a:endParaRPr>
          </a:p>
          <a:p>
            <a:pPr marL="0" indent="0">
              <a:buNone/>
            </a:pPr>
            <a:r>
              <a:rPr lang="en-GB" sz="1900" b="0" dirty="0">
                <a:solidFill>
                  <a:srgbClr val="0000FF"/>
                </a:solidFill>
                <a:effectLst/>
                <a:latin typeface="Consolas" panose="020B0609020204030204" pitchFamily="49" charset="0"/>
              </a:rPr>
              <a:t>def</a:t>
            </a:r>
            <a:r>
              <a:rPr lang="en-GB" sz="1900" b="0" dirty="0">
                <a:solidFill>
                  <a:srgbClr val="000000"/>
                </a:solidFill>
                <a:effectLst/>
                <a:latin typeface="Consolas" panose="020B0609020204030204" pitchFamily="49" charset="0"/>
              </a:rPr>
              <a:t> </a:t>
            </a:r>
            <a:r>
              <a:rPr lang="en-GB" sz="1900" b="0" dirty="0" err="1">
                <a:solidFill>
                  <a:srgbClr val="000000"/>
                </a:solidFill>
                <a:effectLst/>
                <a:latin typeface="Consolas" panose="020B0609020204030204" pitchFamily="49" charset="0"/>
              </a:rPr>
              <a:t>loaded_callback</a:t>
            </a:r>
            <a:r>
              <a:rPr lang="en-GB" sz="1900" b="0" dirty="0">
                <a:solidFill>
                  <a:srgbClr val="000000"/>
                </a:solidFill>
                <a:effectLst/>
                <a:latin typeface="Consolas" panose="020B0609020204030204" pitchFamily="49" charset="0"/>
              </a:rPr>
              <a:t>(</a:t>
            </a:r>
            <a:r>
              <a:rPr lang="en-GB" sz="1900" b="0" dirty="0" err="1">
                <a:solidFill>
                  <a:srgbClr val="000000"/>
                </a:solidFill>
                <a:effectLst/>
                <a:latin typeface="Consolas" panose="020B0609020204030204" pitchFamily="49" charset="0"/>
              </a:rPr>
              <a:t>event_details</a:t>
            </a:r>
            <a:r>
              <a:rPr lang="en-GB" sz="1900" b="0" dirty="0">
                <a:solidFill>
                  <a:srgbClr val="000000"/>
                </a:solidFill>
                <a:effectLst/>
                <a:latin typeface="Consolas" panose="020B0609020204030204" pitchFamily="49" charset="0"/>
              </a:rPr>
              <a:t>):</a:t>
            </a:r>
          </a:p>
          <a:p>
            <a:pPr marL="0" indent="0">
              <a:buNone/>
            </a:pPr>
            <a:r>
              <a:rPr lang="en-GB" sz="1900" b="0" dirty="0">
                <a:solidFill>
                  <a:srgbClr val="000000"/>
                </a:solidFill>
                <a:effectLst/>
                <a:latin typeface="Consolas" panose="020B0609020204030204" pitchFamily="49" charset="0"/>
              </a:rPr>
              <a:t>    print(</a:t>
            </a:r>
            <a:r>
              <a:rPr lang="en-GB" sz="1900" b="0" dirty="0">
                <a:solidFill>
                  <a:srgbClr val="A31515"/>
                </a:solidFill>
                <a:effectLst/>
                <a:latin typeface="Consolas" panose="020B0609020204030204" pitchFamily="49" charset="0"/>
              </a:rPr>
              <a:t>'The report successfully loaded!!'</a:t>
            </a:r>
            <a:r>
              <a:rPr lang="en-GB" sz="1900" b="0" dirty="0">
                <a:solidFill>
                  <a:srgbClr val="000000"/>
                </a:solidFill>
                <a:effectLst/>
                <a:latin typeface="Consolas" panose="020B0609020204030204" pitchFamily="49" charset="0"/>
              </a:rPr>
              <a:t>)</a:t>
            </a:r>
          </a:p>
          <a:p>
            <a:pPr marL="0" indent="0">
              <a:buNone/>
            </a:pPr>
            <a:r>
              <a:rPr lang="en-GB" sz="1900" b="0" dirty="0">
                <a:solidFill>
                  <a:srgbClr val="000000"/>
                </a:solidFill>
                <a:effectLst/>
                <a:latin typeface="Consolas" panose="020B0609020204030204" pitchFamily="49" charset="0"/>
              </a:rPr>
              <a:t>    </a:t>
            </a:r>
          </a:p>
          <a:p>
            <a:pPr marL="0" indent="0">
              <a:buNone/>
            </a:pPr>
            <a:r>
              <a:rPr lang="en-GB" sz="1900" b="0" dirty="0">
                <a:solidFill>
                  <a:srgbClr val="0000FF"/>
                </a:solidFill>
                <a:effectLst/>
                <a:latin typeface="Consolas" panose="020B0609020204030204" pitchFamily="49" charset="0"/>
              </a:rPr>
              <a:t>def</a:t>
            </a:r>
            <a:r>
              <a:rPr lang="en-GB" sz="1900" b="0" dirty="0">
                <a:solidFill>
                  <a:srgbClr val="000000"/>
                </a:solidFill>
                <a:effectLst/>
                <a:latin typeface="Consolas" panose="020B0609020204030204" pitchFamily="49" charset="0"/>
              </a:rPr>
              <a:t> </a:t>
            </a:r>
            <a:r>
              <a:rPr lang="en-GB" sz="1900" b="0" dirty="0" err="1">
                <a:solidFill>
                  <a:srgbClr val="000000"/>
                </a:solidFill>
                <a:effectLst/>
                <a:latin typeface="Consolas" panose="020B0609020204030204" pitchFamily="49" charset="0"/>
              </a:rPr>
              <a:t>error_callback</a:t>
            </a:r>
            <a:r>
              <a:rPr lang="en-GB" sz="1900" b="0" dirty="0">
                <a:solidFill>
                  <a:srgbClr val="000000"/>
                </a:solidFill>
                <a:effectLst/>
                <a:latin typeface="Consolas" panose="020B0609020204030204" pitchFamily="49" charset="0"/>
              </a:rPr>
              <a:t>(</a:t>
            </a:r>
            <a:r>
              <a:rPr lang="en-GB" sz="1900" b="0" dirty="0" err="1">
                <a:solidFill>
                  <a:srgbClr val="000000"/>
                </a:solidFill>
                <a:effectLst/>
                <a:latin typeface="Consolas" panose="020B0609020204030204" pitchFamily="49" charset="0"/>
              </a:rPr>
              <a:t>event_details</a:t>
            </a:r>
            <a:r>
              <a:rPr lang="en-GB" sz="1900" b="0" dirty="0">
                <a:solidFill>
                  <a:srgbClr val="000000"/>
                </a:solidFill>
                <a:effectLst/>
                <a:latin typeface="Consolas" panose="020B0609020204030204" pitchFamily="49" charset="0"/>
              </a:rPr>
              <a:t>):</a:t>
            </a:r>
          </a:p>
          <a:p>
            <a:pPr marL="0" indent="0">
              <a:buNone/>
            </a:pPr>
            <a:r>
              <a:rPr lang="en-GB" sz="1900" b="0" dirty="0">
                <a:solidFill>
                  <a:srgbClr val="000000"/>
                </a:solidFill>
                <a:effectLst/>
                <a:latin typeface="Consolas" panose="020B0609020204030204" pitchFamily="49" charset="0"/>
              </a:rPr>
              <a:t>    print(</a:t>
            </a:r>
            <a:r>
              <a:rPr lang="en-GB" sz="1900" b="0" dirty="0">
                <a:solidFill>
                  <a:srgbClr val="A31515"/>
                </a:solidFill>
                <a:effectLst/>
                <a:latin typeface="Consolas" panose="020B0609020204030204" pitchFamily="49" charset="0"/>
              </a:rPr>
              <a:t>'error'</a:t>
            </a:r>
            <a:r>
              <a:rPr lang="en-GB" sz="1900" b="0" dirty="0">
                <a:solidFill>
                  <a:srgbClr val="000000"/>
                </a:solidFill>
                <a:effectLst/>
                <a:latin typeface="Consolas" panose="020B0609020204030204" pitchFamily="49" charset="0"/>
              </a:rPr>
              <a:t>, </a:t>
            </a:r>
            <a:r>
              <a:rPr lang="en-GB" sz="1900" b="0" dirty="0" err="1">
                <a:solidFill>
                  <a:srgbClr val="000000"/>
                </a:solidFill>
                <a:effectLst/>
                <a:latin typeface="Consolas" panose="020B0609020204030204" pitchFamily="49" charset="0"/>
              </a:rPr>
              <a:t>event_details</a:t>
            </a:r>
            <a:r>
              <a:rPr lang="en-GB" sz="1900" b="0" dirty="0">
                <a:solidFill>
                  <a:srgbClr val="000000"/>
                </a:solidFill>
                <a:effectLst/>
                <a:latin typeface="Consolas" panose="020B0609020204030204" pitchFamily="49" charset="0"/>
              </a:rPr>
              <a:t>)</a:t>
            </a:r>
          </a:p>
          <a:p>
            <a:pPr marL="0" indent="0">
              <a:buNone/>
            </a:pPr>
            <a:r>
              <a:rPr lang="en-GB" sz="1900" b="0" dirty="0">
                <a:solidFill>
                  <a:srgbClr val="000000"/>
                </a:solidFill>
                <a:effectLst/>
                <a:latin typeface="Consolas" panose="020B0609020204030204" pitchFamily="49" charset="0"/>
              </a:rPr>
              <a:t>    </a:t>
            </a:r>
          </a:p>
          <a:p>
            <a:pPr marL="0" indent="0">
              <a:buNone/>
            </a:pPr>
            <a:r>
              <a:rPr lang="en-GB" sz="1900" b="0" dirty="0" err="1">
                <a:solidFill>
                  <a:srgbClr val="000000"/>
                </a:solidFill>
                <a:effectLst/>
                <a:latin typeface="Consolas" panose="020B0609020204030204" pitchFamily="49" charset="0"/>
              </a:rPr>
              <a:t>report.on</a:t>
            </a:r>
            <a:r>
              <a:rPr lang="en-GB" sz="1900" b="0" dirty="0">
                <a:solidFill>
                  <a:srgbClr val="000000"/>
                </a:solidFill>
                <a:effectLst/>
                <a:latin typeface="Consolas" panose="020B0609020204030204" pitchFamily="49" charset="0"/>
              </a:rPr>
              <a:t>(</a:t>
            </a:r>
            <a:r>
              <a:rPr lang="en-GB" sz="1900" b="0" dirty="0">
                <a:solidFill>
                  <a:srgbClr val="A31515"/>
                </a:solidFill>
                <a:effectLst/>
                <a:latin typeface="Consolas" panose="020B0609020204030204" pitchFamily="49" charset="0"/>
              </a:rPr>
              <a:t>'loaded'</a:t>
            </a:r>
            <a:r>
              <a:rPr lang="en-GB" sz="1900" b="0" dirty="0">
                <a:solidFill>
                  <a:srgbClr val="000000"/>
                </a:solidFill>
                <a:effectLst/>
                <a:latin typeface="Consolas" panose="020B0609020204030204" pitchFamily="49" charset="0"/>
              </a:rPr>
              <a:t>, </a:t>
            </a:r>
            <a:r>
              <a:rPr lang="en-GB" sz="1900" b="0" dirty="0" err="1">
                <a:solidFill>
                  <a:srgbClr val="000000"/>
                </a:solidFill>
                <a:effectLst/>
                <a:latin typeface="Consolas" panose="020B0609020204030204" pitchFamily="49" charset="0"/>
              </a:rPr>
              <a:t>loaded_callback</a:t>
            </a:r>
            <a:r>
              <a:rPr lang="en-GB" sz="1900" b="0" dirty="0">
                <a:solidFill>
                  <a:srgbClr val="000000"/>
                </a:solidFill>
                <a:effectLst/>
                <a:latin typeface="Consolas" panose="020B0609020204030204" pitchFamily="49" charset="0"/>
              </a:rPr>
              <a:t>)</a:t>
            </a:r>
          </a:p>
          <a:p>
            <a:pPr marL="0" indent="0">
              <a:buNone/>
            </a:pPr>
            <a:r>
              <a:rPr lang="en-GB" sz="1900" b="0" dirty="0" err="1">
                <a:solidFill>
                  <a:srgbClr val="000000"/>
                </a:solidFill>
                <a:effectLst/>
                <a:latin typeface="Consolas" panose="020B0609020204030204" pitchFamily="49" charset="0"/>
              </a:rPr>
              <a:t>report.on</a:t>
            </a:r>
            <a:r>
              <a:rPr lang="en-GB" sz="1900" b="0" dirty="0">
                <a:solidFill>
                  <a:srgbClr val="000000"/>
                </a:solidFill>
                <a:effectLst/>
                <a:latin typeface="Consolas" panose="020B0609020204030204" pitchFamily="49" charset="0"/>
              </a:rPr>
              <a:t>(</a:t>
            </a:r>
            <a:r>
              <a:rPr lang="en-GB" sz="1900" b="0" dirty="0">
                <a:solidFill>
                  <a:srgbClr val="A31515"/>
                </a:solidFill>
                <a:effectLst/>
                <a:latin typeface="Consolas" panose="020B0609020204030204" pitchFamily="49" charset="0"/>
              </a:rPr>
              <a:t>'error'</a:t>
            </a:r>
            <a:r>
              <a:rPr lang="en-GB" sz="1900" b="0" dirty="0">
                <a:solidFill>
                  <a:srgbClr val="000000"/>
                </a:solidFill>
                <a:effectLst/>
                <a:latin typeface="Consolas" panose="020B0609020204030204" pitchFamily="49" charset="0"/>
              </a:rPr>
              <a:t>, </a:t>
            </a:r>
            <a:r>
              <a:rPr lang="en-GB" sz="1900" b="0" dirty="0" err="1">
                <a:solidFill>
                  <a:srgbClr val="000000"/>
                </a:solidFill>
                <a:effectLst/>
                <a:latin typeface="Consolas" panose="020B0609020204030204" pitchFamily="49" charset="0"/>
              </a:rPr>
              <a:t>error_callback</a:t>
            </a:r>
            <a:r>
              <a:rPr lang="en-GB" sz="1900" b="0" dirty="0">
                <a:solidFill>
                  <a:srgbClr val="000000"/>
                </a:solidFill>
                <a:effectLst/>
                <a:latin typeface="Consolas" panose="020B0609020204030204" pitchFamily="49" charset="0"/>
              </a:rPr>
              <a:t>)</a:t>
            </a:r>
          </a:p>
          <a:p>
            <a:pPr marL="0" indent="0">
              <a:spcBef>
                <a:spcPts val="0"/>
              </a:spcBef>
              <a:spcAft>
                <a:spcPts val="1200"/>
              </a:spcAft>
              <a:buSzPct val="75000"/>
              <a:buNone/>
            </a:pPr>
            <a:endParaRPr lang="en-US" sz="2400" i="1" dirty="0"/>
          </a:p>
        </p:txBody>
      </p:sp>
    </p:spTree>
    <p:extLst>
      <p:ext uri="{BB962C8B-B14F-4D97-AF65-F5344CB8AC3E}">
        <p14:creationId xmlns:p14="http://schemas.microsoft.com/office/powerpoint/2010/main" val="34865413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94452" y="961303"/>
            <a:ext cx="6730580" cy="4475936"/>
          </a:xfrm>
        </p:spPr>
        <p:txBody>
          <a:bodyPr/>
          <a:lstStyle/>
          <a:p>
            <a:r>
              <a:rPr lang="en-US" dirty="0"/>
              <a:t>Lesson</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1135766" y="2162328"/>
            <a:ext cx="7744460" cy="3831818"/>
          </a:xfrm>
        </p:spPr>
        <p:txBody>
          <a:bodyPr anchor="t">
            <a:normAutofit/>
          </a:bodyPr>
          <a:lstStyle/>
          <a:p>
            <a:pPr>
              <a:buFont typeface="Wingdings" panose="05000000000000000000" pitchFamily="2" charset="2"/>
              <a:buChar char="§"/>
            </a:pPr>
            <a:r>
              <a:rPr lang="en-US" sz="2400" dirty="0"/>
              <a:t>What is Power BI embedded analytics</a:t>
            </a:r>
          </a:p>
          <a:p>
            <a:pPr>
              <a:buFont typeface="Wingdings" panose="05000000000000000000" pitchFamily="2" charset="2"/>
              <a:buChar char="§"/>
            </a:pPr>
            <a:r>
              <a:rPr lang="en-US" sz="2400" dirty="0"/>
              <a:t>Embed for your organization or customers</a:t>
            </a:r>
          </a:p>
          <a:p>
            <a:pPr>
              <a:buFont typeface="Wingdings" panose="05000000000000000000" pitchFamily="2" charset="2"/>
              <a:buChar char="§"/>
            </a:pPr>
            <a:r>
              <a:rPr lang="en-US" sz="2400" dirty="0"/>
              <a:t>New playground developer experience</a:t>
            </a:r>
          </a:p>
          <a:p>
            <a:pPr>
              <a:buFont typeface="Wingdings" panose="05000000000000000000" pitchFamily="2" charset="2"/>
              <a:buChar char="§"/>
            </a:pPr>
            <a:r>
              <a:rPr lang="en-US" sz="2400" dirty="0"/>
              <a:t>Power BI in Jupyter notebooks</a:t>
            </a:r>
          </a:p>
          <a:p>
            <a:pPr>
              <a:buFont typeface="Wingdings" panose="05000000000000000000" pitchFamily="2" charset="2"/>
              <a:buChar char="§"/>
            </a:pPr>
            <a:r>
              <a:rPr lang="en-US" sz="2400" dirty="0"/>
              <a:t>Demo</a:t>
            </a:r>
          </a:p>
          <a:p>
            <a:pPr>
              <a:buFont typeface="Wingdings" panose="05000000000000000000" pitchFamily="2" charset="2"/>
              <a:buChar char="§"/>
            </a:pPr>
            <a:r>
              <a:rPr lang="en-US" sz="2400" dirty="0"/>
              <a:t>Q &amp; A</a:t>
            </a:r>
          </a:p>
          <a:p>
            <a:pPr marL="0" indent="0">
              <a:buNone/>
            </a:pPr>
            <a:endParaRPr lang="en-US" sz="2400" dirty="0"/>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pic>
        <p:nvPicPr>
          <p:cNvPr id="7" name="Picture 6">
            <a:extLst>
              <a:ext uri="{FF2B5EF4-FFF2-40B4-BE49-F238E27FC236}">
                <a16:creationId xmlns:a16="http://schemas.microsoft.com/office/drawing/2014/main" id="{078DC138-E876-4D73-92E3-7A3950DC0F62}"/>
              </a:ext>
            </a:extLst>
          </p:cNvPr>
          <p:cNvPicPr>
            <a:picLocks noChangeAspect="1"/>
          </p:cNvPicPr>
          <p:nvPr/>
        </p:nvPicPr>
        <p:blipFill>
          <a:blip r:embed="rId2"/>
          <a:stretch>
            <a:fillRect/>
          </a:stretch>
        </p:blipFill>
        <p:spPr>
          <a:xfrm>
            <a:off x="0" y="79638"/>
            <a:ext cx="12192000" cy="6698723"/>
          </a:xfrm>
          <a:prstGeom prst="rect">
            <a:avLst/>
          </a:prstGeom>
        </p:spPr>
      </p:pic>
    </p:spTree>
    <p:extLst>
      <p:ext uri="{BB962C8B-B14F-4D97-AF65-F5344CB8AC3E}">
        <p14:creationId xmlns:p14="http://schemas.microsoft.com/office/powerpoint/2010/main" val="12441963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sp>
        <p:nvSpPr>
          <p:cNvPr id="5" name="Text Placeholder 5">
            <a:extLst>
              <a:ext uri="{FF2B5EF4-FFF2-40B4-BE49-F238E27FC236}">
                <a16:creationId xmlns:a16="http://schemas.microsoft.com/office/drawing/2014/main" id="{7F2F0A60-D578-4746-B290-173FE1F3D77E}"/>
              </a:ext>
            </a:extLst>
          </p:cNvPr>
          <p:cNvSpPr>
            <a:spLocks noGrp="1"/>
          </p:cNvSpPr>
          <p:nvPr>
            <p:ph sz="quarter" idx="12"/>
          </p:nvPr>
        </p:nvSpPr>
        <p:spPr>
          <a:xfrm>
            <a:off x="693336" y="1585824"/>
            <a:ext cx="10801547" cy="4352751"/>
          </a:xfrm>
        </p:spPr>
        <p:txBody>
          <a:bodyPr>
            <a:normAutofit/>
          </a:bodyPr>
          <a:lstStyle/>
          <a:p>
            <a:pPr marL="0" indent="0">
              <a:spcBef>
                <a:spcPts val="0"/>
              </a:spcBef>
              <a:spcAft>
                <a:spcPts val="1200"/>
              </a:spcAft>
              <a:buSzPct val="75000"/>
              <a:buNone/>
            </a:pPr>
            <a:r>
              <a:rPr lang="en-US" sz="2400" b="1" dirty="0"/>
              <a:t>Get Report details</a:t>
            </a:r>
          </a:p>
          <a:p>
            <a:pPr marL="0" indent="0">
              <a:buNone/>
            </a:pPr>
            <a:r>
              <a:rPr lang="en-GB" sz="1600" b="0" dirty="0">
                <a:solidFill>
                  <a:srgbClr val="0000FF"/>
                </a:solidFill>
                <a:effectLst/>
                <a:latin typeface="Consolas" panose="020B0609020204030204" pitchFamily="49" charset="0"/>
              </a:rPr>
              <a:t>import</a:t>
            </a:r>
            <a:r>
              <a:rPr lang="en-GB" sz="1600" b="0" dirty="0">
                <a:solidFill>
                  <a:srgbClr val="000000"/>
                </a:solidFill>
                <a:effectLst/>
                <a:latin typeface="Consolas" panose="020B0609020204030204" pitchFamily="49" charset="0"/>
              </a:rPr>
              <a:t> </a:t>
            </a:r>
            <a:r>
              <a:rPr lang="en-GB" sz="1600" b="0" dirty="0" err="1">
                <a:solidFill>
                  <a:srgbClr val="000000"/>
                </a:solidFill>
                <a:effectLst/>
                <a:latin typeface="Consolas" panose="020B0609020204030204" pitchFamily="49" charset="0"/>
              </a:rPr>
              <a:t>tracemalloc</a:t>
            </a:r>
            <a:endParaRPr lang="en-GB" sz="1600" b="0" dirty="0">
              <a:solidFill>
                <a:srgbClr val="000000"/>
              </a:solidFill>
              <a:effectLst/>
              <a:latin typeface="Consolas" panose="020B0609020204030204" pitchFamily="49" charset="0"/>
            </a:endParaRPr>
          </a:p>
          <a:p>
            <a:pPr marL="0" indent="0">
              <a:buNone/>
            </a:pPr>
            <a:r>
              <a:rPr lang="en-GB" sz="1600" b="0" dirty="0" err="1">
                <a:solidFill>
                  <a:srgbClr val="000000"/>
                </a:solidFill>
                <a:effectLst/>
                <a:latin typeface="Consolas" panose="020B0609020204030204" pitchFamily="49" charset="0"/>
              </a:rPr>
              <a:t>tracemalloc.start</a:t>
            </a:r>
            <a:r>
              <a:rPr lang="en-GB" sz="1600" b="0" dirty="0">
                <a:solidFill>
                  <a:srgbClr val="000000"/>
                </a:solidFill>
                <a:effectLst/>
                <a:latin typeface="Consolas" panose="020B0609020204030204" pitchFamily="49" charset="0"/>
              </a:rPr>
              <a:t>()</a:t>
            </a:r>
          </a:p>
          <a:p>
            <a:pPr marL="0" indent="0">
              <a:buNone/>
            </a:pPr>
            <a:r>
              <a:rPr lang="en-GB" sz="1600" b="0" dirty="0" err="1">
                <a:solidFill>
                  <a:srgbClr val="000000"/>
                </a:solidFill>
                <a:effectLst/>
                <a:latin typeface="Consolas" panose="020B0609020204030204" pitchFamily="49" charset="0"/>
              </a:rPr>
              <a:t>active_page</a:t>
            </a:r>
            <a:r>
              <a:rPr lang="en-GB" sz="1600" b="0" dirty="0">
                <a:solidFill>
                  <a:srgbClr val="000000"/>
                </a:solidFill>
                <a:effectLst/>
                <a:latin typeface="Consolas" panose="020B0609020204030204" pitchFamily="49" charset="0"/>
              </a:rPr>
              <a:t> = </a:t>
            </a:r>
            <a:r>
              <a:rPr lang="en-GB" sz="1600" b="0" dirty="0" err="1">
                <a:solidFill>
                  <a:srgbClr val="000000"/>
                </a:solidFill>
                <a:effectLst/>
                <a:latin typeface="Consolas" panose="020B0609020204030204" pitchFamily="49" charset="0"/>
              </a:rPr>
              <a:t>report.get_pages</a:t>
            </a:r>
            <a:r>
              <a:rPr lang="en-GB" sz="1600" b="0" dirty="0">
                <a:solidFill>
                  <a:srgbClr val="000000"/>
                </a:solidFill>
                <a:effectLst/>
                <a:latin typeface="Consolas" panose="020B0609020204030204" pitchFamily="49" charset="0"/>
              </a:rPr>
              <a:t>()[</a:t>
            </a:r>
            <a:r>
              <a:rPr lang="en-GB" sz="1600" b="0" dirty="0">
                <a:solidFill>
                  <a:srgbClr val="098658"/>
                </a:solidFill>
                <a:effectLst/>
                <a:latin typeface="Consolas" panose="020B0609020204030204" pitchFamily="49" charset="0"/>
              </a:rPr>
              <a:t>0</a:t>
            </a:r>
            <a:r>
              <a:rPr lang="en-GB" sz="1600" b="0" dirty="0">
                <a:solidFill>
                  <a:srgbClr val="000000"/>
                </a:solidFill>
                <a:effectLst/>
                <a:latin typeface="Consolas" panose="020B0609020204030204" pitchFamily="49" charset="0"/>
              </a:rPr>
              <a:t>][</a:t>
            </a:r>
            <a:r>
              <a:rPr lang="en-GB" sz="1600" b="0" dirty="0">
                <a:solidFill>
                  <a:srgbClr val="A31515"/>
                </a:solidFill>
                <a:effectLst/>
                <a:latin typeface="Consolas" panose="020B0609020204030204" pitchFamily="49" charset="0"/>
              </a:rPr>
              <a:t>'name’</a:t>
            </a:r>
            <a:r>
              <a:rPr lang="en-GB" sz="1600" b="0" dirty="0">
                <a:solidFill>
                  <a:srgbClr val="000000"/>
                </a:solidFill>
                <a:effectLst/>
                <a:latin typeface="Consolas" panose="020B0609020204030204" pitchFamily="49" charset="0"/>
              </a:rPr>
              <a:t>]</a:t>
            </a:r>
          </a:p>
          <a:p>
            <a:pPr marL="0" indent="0">
              <a:spcBef>
                <a:spcPts val="0"/>
              </a:spcBef>
              <a:spcAft>
                <a:spcPts val="1200"/>
              </a:spcAft>
              <a:buSzPct val="75000"/>
              <a:buNone/>
            </a:pPr>
            <a:endParaRPr lang="en-US" sz="2400" i="1" dirty="0"/>
          </a:p>
          <a:p>
            <a:pPr marL="0" indent="0">
              <a:spcBef>
                <a:spcPts val="0"/>
              </a:spcBef>
              <a:spcAft>
                <a:spcPts val="1200"/>
              </a:spcAft>
              <a:buSzPct val="75000"/>
              <a:buNone/>
            </a:pPr>
            <a:r>
              <a:rPr lang="en-GB" sz="1600" b="0" dirty="0">
                <a:solidFill>
                  <a:srgbClr val="000000"/>
                </a:solidFill>
                <a:effectLst/>
                <a:latin typeface="Consolas" panose="020B0609020204030204" pitchFamily="49" charset="0"/>
              </a:rPr>
              <a:t>visuals = </a:t>
            </a:r>
            <a:r>
              <a:rPr lang="en-GB" sz="1600" b="0" dirty="0" err="1">
                <a:solidFill>
                  <a:srgbClr val="000000"/>
                </a:solidFill>
                <a:effectLst/>
                <a:latin typeface="Consolas" panose="020B0609020204030204" pitchFamily="49" charset="0"/>
              </a:rPr>
              <a:t>report.visuals_on_page</a:t>
            </a:r>
            <a:r>
              <a:rPr lang="en-GB" sz="1600" b="0" dirty="0">
                <a:solidFill>
                  <a:srgbClr val="000000"/>
                </a:solidFill>
                <a:effectLst/>
                <a:latin typeface="Consolas" panose="020B0609020204030204" pitchFamily="49" charset="0"/>
              </a:rPr>
              <a:t>(</a:t>
            </a:r>
            <a:r>
              <a:rPr lang="en-GB" sz="1600" b="0" dirty="0" err="1">
                <a:solidFill>
                  <a:srgbClr val="000000"/>
                </a:solidFill>
                <a:effectLst/>
                <a:latin typeface="Consolas" panose="020B0609020204030204" pitchFamily="49" charset="0"/>
              </a:rPr>
              <a:t>active_page</a:t>
            </a:r>
            <a:r>
              <a:rPr lang="en-GB" sz="1600" b="0" dirty="0">
                <a:solidFill>
                  <a:srgbClr val="000000"/>
                </a:solidFill>
                <a:effectLst/>
                <a:latin typeface="Consolas" panose="020B0609020204030204" pitchFamily="49" charset="0"/>
              </a:rPr>
              <a:t>)</a:t>
            </a:r>
          </a:p>
          <a:p>
            <a:pPr marL="0" indent="0">
              <a:spcBef>
                <a:spcPts val="0"/>
              </a:spcBef>
              <a:spcAft>
                <a:spcPts val="1200"/>
              </a:spcAft>
              <a:buSzPct val="75000"/>
              <a:buNone/>
            </a:pPr>
            <a:r>
              <a:rPr lang="en-GB" sz="1600" dirty="0">
                <a:solidFill>
                  <a:srgbClr val="000000"/>
                </a:solidFill>
                <a:latin typeface="Consolas" panose="020B0609020204030204" pitchFamily="49" charset="0"/>
              </a:rPr>
              <a:t>Visuals</a:t>
            </a:r>
          </a:p>
          <a:p>
            <a:pPr marL="0" indent="0">
              <a:spcBef>
                <a:spcPts val="0"/>
              </a:spcBef>
              <a:spcAft>
                <a:spcPts val="1200"/>
              </a:spcAft>
              <a:buSzPct val="75000"/>
              <a:buNone/>
            </a:pPr>
            <a:endParaRPr lang="en-GB" sz="1600" dirty="0">
              <a:solidFill>
                <a:srgbClr val="000000"/>
              </a:solidFill>
              <a:latin typeface="Consolas" panose="020B0609020204030204" pitchFamily="49" charset="0"/>
            </a:endParaRPr>
          </a:p>
          <a:p>
            <a:pPr marL="0" indent="0">
              <a:spcBef>
                <a:spcPts val="0"/>
              </a:spcBef>
              <a:spcAft>
                <a:spcPts val="1200"/>
              </a:spcAft>
              <a:buSzPct val="75000"/>
              <a:buNone/>
            </a:pPr>
            <a:endParaRPr lang="en-GB" sz="1600" b="0" dirty="0">
              <a:solidFill>
                <a:srgbClr val="000000"/>
              </a:solidFill>
              <a:effectLst/>
              <a:latin typeface="Consolas" panose="020B0609020204030204" pitchFamily="49" charset="0"/>
            </a:endParaRPr>
          </a:p>
          <a:p>
            <a:pPr marL="0" indent="0">
              <a:spcBef>
                <a:spcPts val="0"/>
              </a:spcBef>
              <a:spcAft>
                <a:spcPts val="1200"/>
              </a:spcAft>
              <a:buSzPct val="75000"/>
              <a:buNone/>
            </a:pPr>
            <a:endParaRPr lang="en-US" sz="2400" i="1" dirty="0"/>
          </a:p>
        </p:txBody>
      </p:sp>
      <p:sp>
        <p:nvSpPr>
          <p:cNvPr id="6" name="TextBox 5">
            <a:extLst>
              <a:ext uri="{FF2B5EF4-FFF2-40B4-BE49-F238E27FC236}">
                <a16:creationId xmlns:a16="http://schemas.microsoft.com/office/drawing/2014/main" id="{A7379560-ACD4-47C4-93E7-AF70D20ED221}"/>
              </a:ext>
            </a:extLst>
          </p:cNvPr>
          <p:cNvSpPr txBox="1"/>
          <p:nvPr/>
        </p:nvSpPr>
        <p:spPr>
          <a:xfrm>
            <a:off x="5842000" y="1632599"/>
            <a:ext cx="6097155" cy="4247317"/>
          </a:xfrm>
          <a:prstGeom prst="rect">
            <a:avLst/>
          </a:prstGeom>
          <a:noFill/>
          <a:ln>
            <a:solidFill>
              <a:schemeClr val="accent1"/>
            </a:solidFill>
          </a:ln>
        </p:spPr>
        <p:txBody>
          <a:bodyPr wrap="square">
            <a:spAutoFit/>
          </a:bodyPr>
          <a:lstStyle/>
          <a:p>
            <a:r>
              <a:rPr lang="en-GB" sz="1000" b="0" i="0" dirty="0">
                <a:solidFill>
                  <a:srgbClr val="616161"/>
                </a:solidFill>
                <a:effectLst/>
                <a:latin typeface="Consolas" panose="020B0609020204030204" pitchFamily="49" charset="0"/>
              </a:rPr>
              <a:t>[{'name': 'f3feab200dd10010895c', 'type': 'slicer', 'layout': {'x': 640.5194805194806, 'y': 43.24675324675325, 'z': 0, 'width': 597.2727272727273, 'height': 60.77922077922078,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'c6012d9c7ba00c7e6bd6', 'title': 'Revenue by Country', 'type': '</a:t>
            </a:r>
            <a:r>
              <a:rPr lang="en-GB" sz="1000" b="0" i="0" dirty="0" err="1">
                <a:solidFill>
                  <a:srgbClr val="616161"/>
                </a:solidFill>
                <a:effectLst/>
                <a:latin typeface="Consolas" panose="020B0609020204030204" pitchFamily="49" charset="0"/>
              </a:rPr>
              <a:t>columnChart</a:t>
            </a:r>
            <a:r>
              <a:rPr lang="en-GB" sz="1000" b="0" i="0" dirty="0">
                <a:solidFill>
                  <a:srgbClr val="616161"/>
                </a:solidFill>
                <a:effectLst/>
                <a:latin typeface="Consolas" panose="020B0609020204030204" pitchFamily="49" charset="0"/>
              </a:rPr>
              <a:t>', 'layout': {'x': 257.910447761194, 'y': 119.40298507462687, 'z': 1000, 'width': 294.92537313432837, 'height': 263.88059701492534,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'bc86088011d51323506e', 'title': 'Revenue and % Growth by Quarter', 'type': '</a:t>
            </a:r>
            <a:r>
              <a:rPr lang="en-GB" sz="1000" b="0" i="0" dirty="0" err="1">
                <a:solidFill>
                  <a:srgbClr val="616161"/>
                </a:solidFill>
                <a:effectLst/>
                <a:latin typeface="Consolas" panose="020B0609020204030204" pitchFamily="49" charset="0"/>
              </a:rPr>
              <a:t>lineClusteredColumnComboChart</a:t>
            </a:r>
            <a:r>
              <a:rPr lang="en-GB" sz="1000" b="0" i="0" dirty="0">
                <a:solidFill>
                  <a:srgbClr val="616161"/>
                </a:solidFill>
                <a:effectLst/>
                <a:latin typeface="Consolas" panose="020B0609020204030204" pitchFamily="49" charset="0"/>
              </a:rPr>
              <a:t>', 'layout': {'x': 257.910447761194, 'y': 402.3880597014925, 'z': 2000, 'width': 980.2985074626865, 'height': 259.1044776119403,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'f9b5967bcea0167c07b2', 'type': 'card', 'layout': {'x': 41.7910447761194, 'y': 380.8955223880597, 'z': 3000, 'width': 192.23880597014926, 'height': 77.61194029850746,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'f63b02ead35aea90d68a', 'type': '</a:t>
            </a:r>
            <a:r>
              <a:rPr lang="en-GB" sz="1000" b="0" i="0" dirty="0" err="1">
                <a:solidFill>
                  <a:srgbClr val="616161"/>
                </a:solidFill>
                <a:effectLst/>
                <a:latin typeface="Consolas" panose="020B0609020204030204" pitchFamily="49" charset="0"/>
              </a:rPr>
              <a:t>pivotTable</a:t>
            </a:r>
            <a:r>
              <a:rPr lang="en-GB" sz="1000" b="0" i="0" dirty="0">
                <a:solidFill>
                  <a:srgbClr val="616161"/>
                </a:solidFill>
                <a:effectLst/>
                <a:latin typeface="Consolas" panose="020B0609020204030204" pitchFamily="49" charset="0"/>
              </a:rPr>
              <a:t>', 'layout': {'x': 552.8358208955224, 'y': 119.40298507462687, 'z': 4000, 'width': 685.3731343283582, 'height': 263.88059701492534,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'1f912b730a0115b2b710', 'title': 'PY Sales and Revenue', 'type': 'gauge', 'layout': {'x': 35.82089552238806, 'y': 113.43283582089552, 'z': 5000, 'width': 198.2089552238806, 'height': 202.98507462686567,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'0c98467138a540029177', 'type': 'textbox', 'layout': {'x': 247.7922077922078, 'y': 43.24675324675325, 'z': 6000, 'width': 417.2727272727273, 'height': 60.77922077922078,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'd23bf137b61bcc201c12', 'title': 'Year', 'type': 'PBI_CV_16948668_E17D_454B_8664_2F2C470EA8C1', 'layout': {'x': 34.62686567164179, 'y': 540.8955223880597, 'z': 7000, 'width': 201.7910447761194, 'height': 57.3134328358209,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 {'name': 'a96ea9f44063d174cc0e', 'type': 'image', 'layout': {'x': 34.285714285714285, 'y': 43.42857142857143, 'z': 8000, 'width': 200, 'height': 60.57142857142857, '</a:t>
            </a:r>
            <a:r>
              <a:rPr lang="en-GB" sz="1000" b="0" i="0" dirty="0" err="1">
                <a:solidFill>
                  <a:srgbClr val="616161"/>
                </a:solidFill>
                <a:effectLst/>
                <a:latin typeface="Consolas" panose="020B0609020204030204" pitchFamily="49" charset="0"/>
              </a:rPr>
              <a:t>displayState</a:t>
            </a:r>
            <a:r>
              <a:rPr lang="en-GB" sz="1000" b="0" i="0" dirty="0">
                <a:solidFill>
                  <a:srgbClr val="616161"/>
                </a:solidFill>
                <a:effectLst/>
                <a:latin typeface="Consolas" panose="020B0609020204030204" pitchFamily="49" charset="0"/>
              </a:rPr>
              <a:t>': {'mode': 0}}}]</a:t>
            </a:r>
            <a:endParaRPr lang="en-GB" sz="1000" dirty="0"/>
          </a:p>
        </p:txBody>
      </p:sp>
    </p:spTree>
    <p:extLst>
      <p:ext uri="{BB962C8B-B14F-4D97-AF65-F5344CB8AC3E}">
        <p14:creationId xmlns:p14="http://schemas.microsoft.com/office/powerpoint/2010/main" val="34994313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sp>
        <p:nvSpPr>
          <p:cNvPr id="5" name="Text Placeholder 5">
            <a:extLst>
              <a:ext uri="{FF2B5EF4-FFF2-40B4-BE49-F238E27FC236}">
                <a16:creationId xmlns:a16="http://schemas.microsoft.com/office/drawing/2014/main" id="{7F2F0A60-D578-4746-B290-173FE1F3D77E}"/>
              </a:ext>
            </a:extLst>
          </p:cNvPr>
          <p:cNvSpPr>
            <a:spLocks noGrp="1"/>
          </p:cNvSpPr>
          <p:nvPr>
            <p:ph sz="quarter" idx="12"/>
          </p:nvPr>
        </p:nvSpPr>
        <p:spPr>
          <a:xfrm>
            <a:off x="693336" y="1585824"/>
            <a:ext cx="10801547" cy="4352751"/>
          </a:xfrm>
        </p:spPr>
        <p:txBody>
          <a:bodyPr>
            <a:normAutofit/>
          </a:bodyPr>
          <a:lstStyle/>
          <a:p>
            <a:pPr marL="0" indent="0">
              <a:spcBef>
                <a:spcPts val="0"/>
              </a:spcBef>
              <a:spcAft>
                <a:spcPts val="1200"/>
              </a:spcAft>
              <a:buSzPct val="75000"/>
              <a:buNone/>
            </a:pPr>
            <a:r>
              <a:rPr lang="en-US" sz="3200" b="1" dirty="0"/>
              <a:t>Get Particular Chart Data</a:t>
            </a:r>
          </a:p>
          <a:p>
            <a:pPr marL="0" indent="0">
              <a:buNone/>
            </a:pPr>
            <a:r>
              <a:rPr lang="en-GB" sz="1400" b="0" dirty="0">
                <a:solidFill>
                  <a:srgbClr val="000000"/>
                </a:solidFill>
                <a:effectLst/>
                <a:latin typeface="Consolas" panose="020B0609020204030204" pitchFamily="49" charset="0"/>
              </a:rPr>
              <a:t>visual = next(filter(</a:t>
            </a:r>
            <a:r>
              <a:rPr lang="en-GB" sz="1400" b="0" dirty="0">
                <a:solidFill>
                  <a:srgbClr val="0000FF"/>
                </a:solidFill>
                <a:effectLst/>
                <a:latin typeface="Consolas" panose="020B0609020204030204" pitchFamily="49" charset="0"/>
              </a:rPr>
              <a:t>lambda</a:t>
            </a:r>
            <a:r>
              <a:rPr lang="en-GB" sz="1400" b="0" dirty="0">
                <a:solidFill>
                  <a:srgbClr val="000000"/>
                </a:solidFill>
                <a:effectLst/>
                <a:latin typeface="Consolas" panose="020B0609020204030204" pitchFamily="49" charset="0"/>
              </a:rPr>
              <a:t> visuals: visuals[</a:t>
            </a:r>
            <a:r>
              <a:rPr lang="en-GB" sz="1400" b="0" dirty="0">
                <a:solidFill>
                  <a:srgbClr val="A31515"/>
                </a:solidFill>
                <a:effectLst/>
                <a:latin typeface="Consolas" panose="020B0609020204030204" pitchFamily="49" charset="0"/>
              </a:rPr>
              <a:t>'type'</a:t>
            </a:r>
            <a:r>
              <a:rPr lang="en-GB" sz="1400" b="0" dirty="0">
                <a:solidFill>
                  <a:srgbClr val="000000"/>
                </a:solidFill>
                <a:effectLst/>
                <a:latin typeface="Consolas" panose="020B0609020204030204" pitchFamily="49" charset="0"/>
              </a:rPr>
              <a:t>] == </a:t>
            </a:r>
            <a:r>
              <a:rPr lang="en-GB" sz="1400" b="0" dirty="0">
                <a:solidFill>
                  <a:srgbClr val="A31515"/>
                </a:solidFill>
                <a:effectLst/>
                <a:latin typeface="Consolas" panose="020B0609020204030204" pitchFamily="49" charset="0"/>
              </a:rPr>
              <a:t>'</a:t>
            </a:r>
            <a:r>
              <a:rPr lang="en-GB" sz="1400" b="0" dirty="0" err="1">
                <a:solidFill>
                  <a:srgbClr val="A31515"/>
                </a:solidFill>
                <a:effectLst/>
                <a:latin typeface="Consolas" panose="020B0609020204030204" pitchFamily="49" charset="0"/>
              </a:rPr>
              <a:t>lineClusteredColumnComboChart</a:t>
            </a:r>
            <a:r>
              <a:rPr lang="en-GB" sz="1400" b="0" dirty="0">
                <a:solidFill>
                  <a:srgbClr val="A31515"/>
                </a:solidFill>
                <a:effectLst/>
                <a:latin typeface="Consolas" panose="020B0609020204030204" pitchFamily="49" charset="0"/>
              </a:rPr>
              <a:t>'</a:t>
            </a:r>
            <a:r>
              <a:rPr lang="en-GB" sz="1400" b="0" dirty="0">
                <a:solidFill>
                  <a:srgbClr val="000000"/>
                </a:solidFill>
                <a:effectLst/>
                <a:latin typeface="Consolas" panose="020B0609020204030204" pitchFamily="49" charset="0"/>
              </a:rPr>
              <a:t>, visuals))</a:t>
            </a:r>
          </a:p>
          <a:p>
            <a:pPr marL="0" indent="0">
              <a:spcBef>
                <a:spcPts val="0"/>
              </a:spcBef>
              <a:spcAft>
                <a:spcPts val="1200"/>
              </a:spcAft>
              <a:buSzPct val="75000"/>
              <a:buNone/>
            </a:pPr>
            <a:r>
              <a:rPr lang="en-GB" sz="1400" b="0" dirty="0" err="1">
                <a:solidFill>
                  <a:srgbClr val="000000"/>
                </a:solidFill>
                <a:effectLst/>
                <a:latin typeface="Consolas" panose="020B0609020204030204" pitchFamily="49" charset="0"/>
              </a:rPr>
              <a:t>visual_name</a:t>
            </a:r>
            <a:r>
              <a:rPr lang="en-GB" sz="1400" b="0" dirty="0">
                <a:solidFill>
                  <a:srgbClr val="000000"/>
                </a:solidFill>
                <a:effectLst/>
                <a:latin typeface="Consolas" panose="020B0609020204030204" pitchFamily="49" charset="0"/>
              </a:rPr>
              <a:t> = visual[</a:t>
            </a:r>
            <a:r>
              <a:rPr lang="en-GB" sz="1400" b="0" dirty="0">
                <a:solidFill>
                  <a:srgbClr val="A31515"/>
                </a:solidFill>
                <a:effectLst/>
                <a:latin typeface="Consolas" panose="020B0609020204030204" pitchFamily="49" charset="0"/>
              </a:rPr>
              <a:t>'name’</a:t>
            </a:r>
            <a:r>
              <a:rPr lang="en-GB" sz="1400" b="0" dirty="0">
                <a:solidFill>
                  <a:srgbClr val="000000"/>
                </a:solidFill>
                <a:effectLst/>
                <a:latin typeface="Consolas" panose="020B0609020204030204" pitchFamily="49" charset="0"/>
              </a:rPr>
              <a:t>]</a:t>
            </a:r>
          </a:p>
          <a:p>
            <a:pPr marL="0" indent="0">
              <a:spcBef>
                <a:spcPts val="0"/>
              </a:spcBef>
              <a:spcAft>
                <a:spcPts val="1200"/>
              </a:spcAft>
              <a:buSzPct val="75000"/>
              <a:buNone/>
            </a:pPr>
            <a:r>
              <a:rPr lang="en-GB" sz="1400" b="0" dirty="0" err="1">
                <a:solidFill>
                  <a:srgbClr val="000000"/>
                </a:solidFill>
                <a:effectLst/>
                <a:latin typeface="Consolas" panose="020B0609020204030204" pitchFamily="49" charset="0"/>
              </a:rPr>
              <a:t>visual_name</a:t>
            </a:r>
            <a:endParaRPr lang="en-GB" sz="1400" b="0" dirty="0">
              <a:solidFill>
                <a:srgbClr val="000000"/>
              </a:solidFill>
              <a:effectLst/>
              <a:latin typeface="Consolas" panose="020B0609020204030204" pitchFamily="49" charset="0"/>
            </a:endParaRPr>
          </a:p>
          <a:p>
            <a:pPr marL="0" indent="0">
              <a:spcBef>
                <a:spcPts val="0"/>
              </a:spcBef>
              <a:spcAft>
                <a:spcPts val="1200"/>
              </a:spcAft>
              <a:buSzPct val="75000"/>
              <a:buNone/>
            </a:pPr>
            <a:endParaRPr lang="en-GB" sz="1400" dirty="0">
              <a:solidFill>
                <a:srgbClr val="000000"/>
              </a:solidFill>
              <a:latin typeface="Consolas" panose="020B0609020204030204" pitchFamily="49" charset="0"/>
            </a:endParaRPr>
          </a:p>
          <a:p>
            <a:pPr marL="0" indent="0">
              <a:buNone/>
            </a:pPr>
            <a:r>
              <a:rPr lang="pt-BR" sz="1050" b="0" dirty="0">
                <a:solidFill>
                  <a:srgbClr val="000000"/>
                </a:solidFill>
                <a:effectLst/>
                <a:latin typeface="Consolas" panose="020B0609020204030204" pitchFamily="49" charset="0"/>
              </a:rPr>
              <a:t>summ_data = report.export_visual_data(active_page, visual_name, rows=</a:t>
            </a:r>
            <a:r>
              <a:rPr lang="pt-BR" sz="1050" b="0" dirty="0">
                <a:solidFill>
                  <a:srgbClr val="098658"/>
                </a:solidFill>
                <a:effectLst/>
                <a:latin typeface="Consolas" panose="020B0609020204030204" pitchFamily="49" charset="0"/>
              </a:rPr>
              <a:t>10</a:t>
            </a:r>
            <a:r>
              <a:rPr lang="pt-BR" sz="1050" b="0" dirty="0">
                <a:solidFill>
                  <a:srgbClr val="000000"/>
                </a:solidFill>
                <a:effectLst/>
                <a:latin typeface="Consolas" panose="020B0609020204030204" pitchFamily="49" charset="0"/>
              </a:rPr>
              <a:t>)</a:t>
            </a:r>
          </a:p>
          <a:p>
            <a:pPr marL="0" indent="0">
              <a:buNone/>
            </a:pPr>
            <a:r>
              <a:rPr lang="pt-BR" sz="1050" b="0" dirty="0">
                <a:solidFill>
                  <a:srgbClr val="000000"/>
                </a:solidFill>
                <a:effectLst/>
                <a:latin typeface="Consolas" panose="020B0609020204030204" pitchFamily="49" charset="0"/>
              </a:rPr>
              <a:t>data = StringIO(summ_data)</a:t>
            </a:r>
          </a:p>
          <a:p>
            <a:pPr marL="0" indent="0">
              <a:spcBef>
                <a:spcPts val="0"/>
              </a:spcBef>
              <a:spcAft>
                <a:spcPts val="1200"/>
              </a:spcAft>
              <a:buSzPct val="75000"/>
              <a:buNone/>
            </a:pPr>
            <a:endParaRPr lang="en-GB" sz="1400" b="0" dirty="0">
              <a:solidFill>
                <a:srgbClr val="000000"/>
              </a:solidFill>
              <a:effectLst/>
              <a:latin typeface="Consolas" panose="020B0609020204030204" pitchFamily="49" charset="0"/>
            </a:endParaRPr>
          </a:p>
          <a:p>
            <a:pPr marL="0" indent="0">
              <a:spcBef>
                <a:spcPts val="0"/>
              </a:spcBef>
              <a:spcAft>
                <a:spcPts val="1200"/>
              </a:spcAft>
              <a:buSzPct val="75000"/>
              <a:buNone/>
            </a:pPr>
            <a:r>
              <a:rPr lang="en-GB" sz="1050" b="0" dirty="0">
                <a:solidFill>
                  <a:srgbClr val="000000"/>
                </a:solidFill>
                <a:effectLst/>
                <a:latin typeface="Consolas" panose="020B0609020204030204" pitchFamily="49" charset="0"/>
              </a:rPr>
              <a:t>df = </a:t>
            </a:r>
            <a:r>
              <a:rPr lang="en-GB" sz="1050" b="0" dirty="0" err="1">
                <a:solidFill>
                  <a:srgbClr val="000000"/>
                </a:solidFill>
                <a:effectLst/>
                <a:latin typeface="Consolas" panose="020B0609020204030204" pitchFamily="49" charset="0"/>
              </a:rPr>
              <a:t>pd.read_csv</a:t>
            </a:r>
            <a:r>
              <a:rPr lang="en-GB" sz="1050" b="0" dirty="0">
                <a:solidFill>
                  <a:srgbClr val="000000"/>
                </a:solidFill>
                <a:effectLst/>
                <a:latin typeface="Consolas" panose="020B0609020204030204" pitchFamily="49" charset="0"/>
              </a:rPr>
              <a:t>(data, </a:t>
            </a:r>
            <a:r>
              <a:rPr lang="en-GB" sz="1050" b="0" dirty="0" err="1">
                <a:solidFill>
                  <a:srgbClr val="000000"/>
                </a:solidFill>
                <a:effectLst/>
                <a:latin typeface="Consolas" panose="020B0609020204030204" pitchFamily="49" charset="0"/>
              </a:rPr>
              <a:t>sep</a:t>
            </a:r>
            <a:r>
              <a:rPr lang="en-GB" sz="1050" b="0" dirty="0">
                <a:solidFill>
                  <a:srgbClr val="000000"/>
                </a:solidFill>
                <a:effectLst/>
                <a:latin typeface="Consolas" panose="020B0609020204030204" pitchFamily="49" charset="0"/>
              </a:rPr>
              <a:t>=</a:t>
            </a:r>
            <a:r>
              <a:rPr lang="en-GB" sz="1050" b="0" dirty="0">
                <a:solidFill>
                  <a:srgbClr val="A31515"/>
                </a:solidFill>
                <a:effectLst/>
                <a:latin typeface="Consolas" panose="020B0609020204030204" pitchFamily="49" charset="0"/>
              </a:rPr>
              <a:t>","</a:t>
            </a:r>
            <a:r>
              <a:rPr lang="en-GB" sz="1050" b="0" dirty="0">
                <a:solidFill>
                  <a:srgbClr val="000000"/>
                </a:solidFill>
                <a:effectLst/>
                <a:latin typeface="Consolas" panose="020B0609020204030204" pitchFamily="49" charset="0"/>
              </a:rPr>
              <a:t>)</a:t>
            </a:r>
          </a:p>
          <a:p>
            <a:pPr marL="0" indent="0">
              <a:spcBef>
                <a:spcPts val="0"/>
              </a:spcBef>
              <a:spcAft>
                <a:spcPts val="1200"/>
              </a:spcAft>
              <a:buSzPct val="75000"/>
              <a:buNone/>
            </a:pPr>
            <a:r>
              <a:rPr lang="en-GB" sz="1400" b="0" dirty="0">
                <a:solidFill>
                  <a:srgbClr val="000000"/>
                </a:solidFill>
                <a:effectLst/>
                <a:latin typeface="Consolas" panose="020B0609020204030204" pitchFamily="49" charset="0"/>
              </a:rPr>
              <a:t>df </a:t>
            </a:r>
          </a:p>
          <a:p>
            <a:pPr marL="0" indent="0">
              <a:spcBef>
                <a:spcPts val="0"/>
              </a:spcBef>
              <a:spcAft>
                <a:spcPts val="1200"/>
              </a:spcAft>
              <a:buSzPct val="75000"/>
              <a:buNone/>
            </a:pPr>
            <a:endParaRPr lang="en-GB" sz="1400" b="0" dirty="0">
              <a:solidFill>
                <a:srgbClr val="000000"/>
              </a:solidFill>
              <a:effectLst/>
              <a:latin typeface="Consolas" panose="020B0609020204030204" pitchFamily="49" charset="0"/>
            </a:endParaRPr>
          </a:p>
          <a:p>
            <a:pPr marL="0" indent="0">
              <a:spcBef>
                <a:spcPts val="0"/>
              </a:spcBef>
              <a:spcAft>
                <a:spcPts val="1200"/>
              </a:spcAft>
              <a:buSzPct val="75000"/>
              <a:buNone/>
            </a:pPr>
            <a:endParaRPr lang="en-US" sz="3200" i="1" dirty="0"/>
          </a:p>
        </p:txBody>
      </p:sp>
      <p:pic>
        <p:nvPicPr>
          <p:cNvPr id="4" name="Picture 3">
            <a:extLst>
              <a:ext uri="{FF2B5EF4-FFF2-40B4-BE49-F238E27FC236}">
                <a16:creationId xmlns:a16="http://schemas.microsoft.com/office/drawing/2014/main" id="{6723CA96-1C2B-40E2-B157-3DCAA8A895B4}"/>
              </a:ext>
            </a:extLst>
          </p:cNvPr>
          <p:cNvPicPr>
            <a:picLocks noChangeAspect="1"/>
          </p:cNvPicPr>
          <p:nvPr/>
        </p:nvPicPr>
        <p:blipFill>
          <a:blip r:embed="rId2"/>
          <a:stretch>
            <a:fillRect/>
          </a:stretch>
        </p:blipFill>
        <p:spPr>
          <a:xfrm>
            <a:off x="6698625" y="2729752"/>
            <a:ext cx="5006759" cy="2930058"/>
          </a:xfrm>
          <a:prstGeom prst="rect">
            <a:avLst/>
          </a:prstGeom>
        </p:spPr>
      </p:pic>
    </p:spTree>
    <p:extLst>
      <p:ext uri="{BB962C8B-B14F-4D97-AF65-F5344CB8AC3E}">
        <p14:creationId xmlns:p14="http://schemas.microsoft.com/office/powerpoint/2010/main" val="820067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88C8-6FDE-4B5C-8273-151B1A2C1042}"/>
              </a:ext>
            </a:extLst>
          </p:cNvPr>
          <p:cNvSpPr>
            <a:spLocks noGrp="1"/>
          </p:cNvSpPr>
          <p:nvPr>
            <p:ph type="title"/>
          </p:nvPr>
        </p:nvSpPr>
        <p:spPr>
          <a:xfrm>
            <a:off x="584200" y="254593"/>
            <a:ext cx="10515600" cy="830629"/>
          </a:xfrm>
        </p:spPr>
        <p:txBody>
          <a:bodyPr/>
          <a:lstStyle/>
          <a:p>
            <a:r>
              <a:rPr lang="en-GB" b="1" dirty="0"/>
              <a:t>Demo</a:t>
            </a:r>
          </a:p>
        </p:txBody>
      </p:sp>
      <p:sp>
        <p:nvSpPr>
          <p:cNvPr id="5" name="Text Placeholder 5">
            <a:extLst>
              <a:ext uri="{FF2B5EF4-FFF2-40B4-BE49-F238E27FC236}">
                <a16:creationId xmlns:a16="http://schemas.microsoft.com/office/drawing/2014/main" id="{7F2F0A60-D578-4746-B290-173FE1F3D77E}"/>
              </a:ext>
            </a:extLst>
          </p:cNvPr>
          <p:cNvSpPr>
            <a:spLocks noGrp="1"/>
          </p:cNvSpPr>
          <p:nvPr>
            <p:ph sz="quarter" idx="12"/>
          </p:nvPr>
        </p:nvSpPr>
        <p:spPr>
          <a:xfrm>
            <a:off x="693336" y="1585824"/>
            <a:ext cx="10801547" cy="5272176"/>
          </a:xfrm>
        </p:spPr>
        <p:txBody>
          <a:bodyPr>
            <a:normAutofit fontScale="92500" lnSpcReduction="20000"/>
          </a:bodyPr>
          <a:lstStyle/>
          <a:p>
            <a:pPr marL="0" indent="0">
              <a:spcBef>
                <a:spcPts val="0"/>
              </a:spcBef>
              <a:spcAft>
                <a:spcPts val="1200"/>
              </a:spcAft>
              <a:buSzPct val="75000"/>
              <a:buNone/>
            </a:pPr>
            <a:r>
              <a:rPr lang="en-US" sz="3200" b="1" dirty="0"/>
              <a:t>Interact with the Data</a:t>
            </a:r>
          </a:p>
          <a:p>
            <a:pPr marL="0" indent="0">
              <a:buNone/>
            </a:pPr>
            <a:r>
              <a:rPr lang="en-GB" sz="1500" b="0" dirty="0">
                <a:solidFill>
                  <a:srgbClr val="0000FF"/>
                </a:solidFill>
                <a:effectLst/>
                <a:latin typeface="Consolas" panose="020B0609020204030204" pitchFamily="49" charset="0"/>
              </a:rPr>
              <a:t>def</a:t>
            </a:r>
            <a:r>
              <a:rPr lang="en-GB" sz="1500" b="0" dirty="0">
                <a:solidFill>
                  <a:srgbClr val="000000"/>
                </a:solidFill>
                <a:effectLst/>
                <a:latin typeface="Consolas" panose="020B0609020204030204" pitchFamily="49" charset="0"/>
              </a:rPr>
              <a:t> </a:t>
            </a:r>
            <a:r>
              <a:rPr lang="en-GB" sz="1500" b="0" dirty="0" err="1">
                <a:solidFill>
                  <a:srgbClr val="000000"/>
                </a:solidFill>
                <a:effectLst/>
                <a:latin typeface="Consolas" panose="020B0609020204030204" pitchFamily="49" charset="0"/>
              </a:rPr>
              <a:t>filter_report</a:t>
            </a:r>
            <a:r>
              <a:rPr lang="en-GB" sz="1500" b="0" dirty="0">
                <a:solidFill>
                  <a:srgbClr val="000000"/>
                </a:solidFill>
                <a:effectLst/>
                <a:latin typeface="Consolas" panose="020B0609020204030204" pitchFamily="49" charset="0"/>
              </a:rPr>
              <a:t>(Year):</a:t>
            </a:r>
          </a:p>
          <a:p>
            <a:pPr marL="0" indent="0">
              <a:buNone/>
            </a:pPr>
            <a:r>
              <a:rPr lang="en-GB" sz="1500" b="0" dirty="0">
                <a:solidFill>
                  <a:srgbClr val="000000"/>
                </a:solidFill>
                <a:effectLst/>
                <a:latin typeface="Consolas" panose="020B0609020204030204" pitchFamily="49" charset="0"/>
              </a:rPr>
              <a:t>    </a:t>
            </a:r>
            <a:r>
              <a:rPr lang="en-GB" sz="1500" b="0" dirty="0" err="1">
                <a:solidFill>
                  <a:srgbClr val="000000"/>
                </a:solidFill>
                <a:effectLst/>
                <a:latin typeface="Consolas" panose="020B0609020204030204" pitchFamily="49" charset="0"/>
              </a:rPr>
              <a:t>year_filter</a:t>
            </a:r>
            <a:r>
              <a:rPr lang="en-GB" sz="1500" b="0" dirty="0">
                <a:solidFill>
                  <a:srgbClr val="000000"/>
                </a:solidFill>
                <a:effectLst/>
                <a:latin typeface="Consolas" panose="020B0609020204030204" pitchFamily="49" charset="0"/>
              </a:rPr>
              <a:t> = {</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'$schema'</a:t>
            </a: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"http://powerbi.com/product/</a:t>
            </a:r>
            <a:r>
              <a:rPr lang="en-GB" sz="1500" b="0" dirty="0" err="1">
                <a:solidFill>
                  <a:srgbClr val="A31515"/>
                </a:solidFill>
                <a:effectLst/>
                <a:latin typeface="Consolas" panose="020B0609020204030204" pitchFamily="49" charset="0"/>
              </a:rPr>
              <a:t>schema#advanced</a:t>
            </a:r>
            <a:r>
              <a:rPr lang="en-GB" sz="1500" b="0" dirty="0">
                <a:solidFill>
                  <a:srgbClr val="A31515"/>
                </a:solidFill>
                <a:effectLst/>
                <a:latin typeface="Consolas" panose="020B0609020204030204" pitchFamily="49" charset="0"/>
              </a:rPr>
              <a:t>"</a:t>
            </a:r>
            <a:r>
              <a:rPr lang="en-GB" sz="1500" b="0" dirty="0">
                <a:solidFill>
                  <a:srgbClr val="000000"/>
                </a:solidFill>
                <a:effectLst/>
                <a:latin typeface="Consolas" panose="020B0609020204030204" pitchFamily="49" charset="0"/>
              </a:rPr>
              <a:t>,</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'target'</a:t>
            </a:r>
            <a:r>
              <a:rPr lang="en-GB" sz="1500" b="0" dirty="0">
                <a:solidFill>
                  <a:srgbClr val="000000"/>
                </a:solidFill>
                <a:effectLst/>
                <a:latin typeface="Consolas" panose="020B0609020204030204" pitchFamily="49" charset="0"/>
              </a:rPr>
              <a:t>: {</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'table'</a:t>
            </a: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"Lab 1"</a:t>
            </a:r>
            <a:r>
              <a:rPr lang="en-GB" sz="1500" b="0" dirty="0">
                <a:solidFill>
                  <a:srgbClr val="000000"/>
                </a:solidFill>
                <a:effectLst/>
                <a:latin typeface="Consolas" panose="020B0609020204030204" pitchFamily="49" charset="0"/>
              </a:rPr>
              <a:t>,</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'column'</a:t>
            </a: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"Year"</a:t>
            </a:r>
            <a:endParaRPr lang="en-GB" sz="1500" b="0" dirty="0">
              <a:solidFill>
                <a:srgbClr val="000000"/>
              </a:solidFill>
              <a:effectLst/>
              <a:latin typeface="Consolas" panose="020B0609020204030204" pitchFamily="49" charset="0"/>
            </a:endParaRPr>
          </a:p>
          <a:p>
            <a:pPr marL="0" indent="0">
              <a:buNone/>
            </a:pPr>
            <a:r>
              <a:rPr lang="en-GB" sz="1500" b="0" dirty="0">
                <a:solidFill>
                  <a:srgbClr val="000000"/>
                </a:solidFill>
                <a:effectLst/>
                <a:latin typeface="Consolas" panose="020B0609020204030204" pitchFamily="49" charset="0"/>
              </a:rPr>
              <a:t>        },</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'operator'</a:t>
            </a: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"In"</a:t>
            </a:r>
            <a:r>
              <a:rPr lang="en-GB" sz="1500" b="0" dirty="0">
                <a:solidFill>
                  <a:srgbClr val="000000"/>
                </a:solidFill>
                <a:effectLst/>
                <a:latin typeface="Consolas" panose="020B0609020204030204" pitchFamily="49" charset="0"/>
              </a:rPr>
              <a:t>,</a:t>
            </a:r>
          </a:p>
          <a:p>
            <a:pPr marL="0" indent="0">
              <a:buNone/>
            </a:pPr>
            <a:r>
              <a:rPr lang="en-GB" sz="1500" b="0" dirty="0">
                <a:solidFill>
                  <a:srgbClr val="000000"/>
                </a:solidFill>
                <a:effectLst/>
                <a:latin typeface="Consolas" panose="020B0609020204030204" pitchFamily="49" charset="0"/>
              </a:rPr>
              <a:t>        </a:t>
            </a:r>
            <a:r>
              <a:rPr lang="en-GB" sz="1500" b="0" dirty="0">
                <a:solidFill>
                  <a:srgbClr val="A31515"/>
                </a:solidFill>
                <a:effectLst/>
                <a:latin typeface="Consolas" panose="020B0609020204030204" pitchFamily="49" charset="0"/>
              </a:rPr>
              <a:t>'values'</a:t>
            </a:r>
            <a:r>
              <a:rPr lang="en-GB" sz="1500" b="0" dirty="0">
                <a:solidFill>
                  <a:srgbClr val="000000"/>
                </a:solidFill>
                <a:effectLst/>
                <a:latin typeface="Consolas" panose="020B0609020204030204" pitchFamily="49" charset="0"/>
              </a:rPr>
              <a:t>: [Year]</a:t>
            </a:r>
          </a:p>
          <a:p>
            <a:pPr marL="0" indent="0">
              <a:buNone/>
            </a:pPr>
            <a:r>
              <a:rPr lang="en-GB" sz="1500" b="0" dirty="0">
                <a:solidFill>
                  <a:srgbClr val="000000"/>
                </a:solidFill>
                <a:effectLst/>
                <a:latin typeface="Consolas" panose="020B0609020204030204" pitchFamily="49" charset="0"/>
              </a:rPr>
              <a:t>    }</a:t>
            </a:r>
          </a:p>
          <a:p>
            <a:pPr marL="0" indent="0">
              <a:buNone/>
            </a:pPr>
            <a:r>
              <a:rPr lang="en-GB" sz="1500" b="0" dirty="0">
                <a:solidFill>
                  <a:srgbClr val="000000"/>
                </a:solidFill>
                <a:effectLst/>
                <a:latin typeface="Consolas" panose="020B0609020204030204" pitchFamily="49" charset="0"/>
              </a:rPr>
              <a:t>    </a:t>
            </a:r>
          </a:p>
          <a:p>
            <a:pPr marL="0" indent="0">
              <a:buNone/>
            </a:pPr>
            <a:r>
              <a:rPr lang="en-GB" sz="1500" b="0" dirty="0">
                <a:solidFill>
                  <a:srgbClr val="000000"/>
                </a:solidFill>
                <a:effectLst/>
                <a:latin typeface="Consolas" panose="020B0609020204030204" pitchFamily="49" charset="0"/>
              </a:rPr>
              <a:t>    </a:t>
            </a:r>
            <a:r>
              <a:rPr lang="en-GB" sz="1500" b="0" dirty="0" err="1">
                <a:solidFill>
                  <a:srgbClr val="000000"/>
                </a:solidFill>
                <a:effectLst/>
                <a:latin typeface="Consolas" panose="020B0609020204030204" pitchFamily="49" charset="0"/>
              </a:rPr>
              <a:t>report.remove_filters</a:t>
            </a:r>
            <a:r>
              <a:rPr lang="en-GB" sz="1500" b="0" dirty="0">
                <a:solidFill>
                  <a:srgbClr val="000000"/>
                </a:solidFill>
                <a:effectLst/>
                <a:latin typeface="Consolas" panose="020B0609020204030204" pitchFamily="49" charset="0"/>
              </a:rPr>
              <a:t>()</a:t>
            </a:r>
          </a:p>
          <a:p>
            <a:pPr marL="0" indent="0">
              <a:buNone/>
            </a:pPr>
            <a:r>
              <a:rPr lang="en-GB" sz="1500" b="0" dirty="0">
                <a:solidFill>
                  <a:srgbClr val="000000"/>
                </a:solidFill>
                <a:effectLst/>
                <a:latin typeface="Consolas" panose="020B0609020204030204" pitchFamily="49" charset="0"/>
              </a:rPr>
              <a:t>    </a:t>
            </a:r>
            <a:r>
              <a:rPr lang="en-GB" sz="1500" b="0" dirty="0" err="1">
                <a:solidFill>
                  <a:srgbClr val="000000"/>
                </a:solidFill>
                <a:effectLst/>
                <a:latin typeface="Consolas" panose="020B0609020204030204" pitchFamily="49" charset="0"/>
              </a:rPr>
              <a:t>report.update_filters</a:t>
            </a:r>
            <a:r>
              <a:rPr lang="en-GB" sz="1500" b="0" dirty="0">
                <a:solidFill>
                  <a:srgbClr val="000000"/>
                </a:solidFill>
                <a:effectLst/>
                <a:latin typeface="Consolas" panose="020B0609020204030204" pitchFamily="49" charset="0"/>
              </a:rPr>
              <a:t>([</a:t>
            </a:r>
            <a:r>
              <a:rPr lang="en-GB" sz="1500" b="0" dirty="0" err="1">
                <a:solidFill>
                  <a:srgbClr val="000000"/>
                </a:solidFill>
                <a:effectLst/>
                <a:latin typeface="Consolas" panose="020B0609020204030204" pitchFamily="49" charset="0"/>
              </a:rPr>
              <a:t>year_filter</a:t>
            </a:r>
            <a:r>
              <a:rPr lang="en-GB" sz="1500" b="0" dirty="0">
                <a:solidFill>
                  <a:srgbClr val="000000"/>
                </a:solidFill>
                <a:effectLst/>
                <a:latin typeface="Consolas" panose="020B0609020204030204" pitchFamily="49" charset="0"/>
              </a:rPr>
              <a:t>])</a:t>
            </a:r>
          </a:p>
          <a:p>
            <a:pPr marL="0" indent="0">
              <a:buNone/>
            </a:pPr>
            <a:endParaRPr lang="en-GB" sz="1500" dirty="0">
              <a:solidFill>
                <a:srgbClr val="000000"/>
              </a:solidFill>
              <a:latin typeface="Consolas" panose="020B0609020204030204" pitchFamily="49" charset="0"/>
            </a:endParaRPr>
          </a:p>
          <a:p>
            <a:pPr marL="0" indent="0">
              <a:buNone/>
            </a:pPr>
            <a:r>
              <a:rPr lang="en-GB" sz="1200" b="0" dirty="0">
                <a:solidFill>
                  <a:srgbClr val="0000FF"/>
                </a:solidFill>
                <a:effectLst/>
                <a:latin typeface="Consolas" panose="020B0609020204030204" pitchFamily="49" charset="0"/>
              </a:rPr>
              <a:t>from</a:t>
            </a:r>
            <a:r>
              <a:rPr lang="en-GB" sz="1200" b="0" dirty="0">
                <a:solidFill>
                  <a:srgbClr val="000000"/>
                </a:solidFill>
                <a:effectLst/>
                <a:latin typeface="Consolas" panose="020B0609020204030204" pitchFamily="49" charset="0"/>
              </a:rPr>
              <a:t> </a:t>
            </a:r>
            <a:r>
              <a:rPr lang="en-GB" sz="1200" b="0" dirty="0" err="1">
                <a:solidFill>
                  <a:srgbClr val="000000"/>
                </a:solidFill>
                <a:effectLst/>
                <a:latin typeface="Consolas" panose="020B0609020204030204" pitchFamily="49" charset="0"/>
              </a:rPr>
              <a:t>ipywidgets</a:t>
            </a:r>
            <a:r>
              <a:rPr lang="en-GB" sz="1200" b="0" dirty="0">
                <a:solidFill>
                  <a:srgbClr val="000000"/>
                </a:solidFill>
                <a:effectLst/>
                <a:latin typeface="Consolas" panose="020B0609020204030204" pitchFamily="49" charset="0"/>
              </a:rPr>
              <a:t> </a:t>
            </a:r>
            <a:r>
              <a:rPr lang="en-GB" sz="1200" b="0" dirty="0">
                <a:solidFill>
                  <a:srgbClr val="0000FF"/>
                </a:solidFill>
                <a:effectLst/>
                <a:latin typeface="Consolas" panose="020B0609020204030204" pitchFamily="49" charset="0"/>
              </a:rPr>
              <a:t>import</a:t>
            </a:r>
            <a:r>
              <a:rPr lang="en-GB" sz="1200" b="0" dirty="0">
                <a:solidFill>
                  <a:srgbClr val="000000"/>
                </a:solidFill>
                <a:effectLst/>
                <a:latin typeface="Consolas" panose="020B0609020204030204" pitchFamily="49" charset="0"/>
              </a:rPr>
              <a:t> interact</a:t>
            </a:r>
          </a:p>
          <a:p>
            <a:pPr marL="0" indent="0">
              <a:buNone/>
            </a:pPr>
            <a:r>
              <a:rPr lang="en-US" sz="1000" b="0" dirty="0">
                <a:solidFill>
                  <a:srgbClr val="000000"/>
                </a:solidFill>
                <a:effectLst/>
                <a:latin typeface="Consolas" panose="020B0609020204030204" pitchFamily="49" charset="0"/>
              </a:rPr>
              <a:t>interact(</a:t>
            </a:r>
            <a:r>
              <a:rPr lang="en-US" sz="1000" b="0" dirty="0" err="1">
                <a:solidFill>
                  <a:srgbClr val="000000"/>
                </a:solidFill>
                <a:effectLst/>
                <a:latin typeface="Consolas" panose="020B0609020204030204" pitchFamily="49" charset="0"/>
              </a:rPr>
              <a:t>filter_report</a:t>
            </a:r>
            <a:r>
              <a:rPr lang="en-US" sz="1000" b="0" dirty="0">
                <a:solidFill>
                  <a:srgbClr val="000000"/>
                </a:solidFill>
                <a:effectLst/>
                <a:latin typeface="Consolas" panose="020B0609020204030204" pitchFamily="49" charset="0"/>
              </a:rPr>
              <a:t>, Year = [</a:t>
            </a:r>
            <a:r>
              <a:rPr lang="en-US" sz="1000" b="0" dirty="0">
                <a:solidFill>
                  <a:srgbClr val="A31515"/>
                </a:solidFill>
                <a:effectLst/>
                <a:latin typeface="Consolas" panose="020B0609020204030204" pitchFamily="49" charset="0"/>
              </a:rPr>
              <a:t>'2013'</a:t>
            </a:r>
            <a:r>
              <a:rPr lang="en-US" sz="1000" b="0" dirty="0">
                <a:solidFill>
                  <a:srgbClr val="000000"/>
                </a:solidFill>
                <a:effectLst/>
                <a:latin typeface="Consolas" panose="020B0609020204030204" pitchFamily="49" charset="0"/>
              </a:rPr>
              <a:t>, </a:t>
            </a:r>
            <a:r>
              <a:rPr lang="en-US" sz="1000" b="0" dirty="0">
                <a:solidFill>
                  <a:srgbClr val="A31515"/>
                </a:solidFill>
                <a:effectLst/>
                <a:latin typeface="Consolas" panose="020B0609020204030204" pitchFamily="49" charset="0"/>
              </a:rPr>
              <a:t>'2018'</a:t>
            </a:r>
            <a:r>
              <a:rPr lang="en-US" sz="1000" b="0" dirty="0">
                <a:solidFill>
                  <a:srgbClr val="000000"/>
                </a:solidFill>
                <a:effectLst/>
                <a:latin typeface="Consolas" panose="020B0609020204030204" pitchFamily="49" charset="0"/>
              </a:rPr>
              <a:t>])</a:t>
            </a:r>
          </a:p>
          <a:p>
            <a:pPr marL="0" indent="0">
              <a:buNone/>
            </a:pPr>
            <a:endParaRPr lang="en-GB" sz="1100" b="0" dirty="0">
              <a:solidFill>
                <a:srgbClr val="000000"/>
              </a:solidFill>
              <a:effectLst/>
              <a:latin typeface="Consolas" panose="020B0609020204030204" pitchFamily="49" charset="0"/>
            </a:endParaRPr>
          </a:p>
          <a:p>
            <a:pPr marL="0" indent="0">
              <a:buNone/>
            </a:pPr>
            <a:endParaRPr lang="en-GB" sz="1500" b="0" dirty="0">
              <a:solidFill>
                <a:srgbClr val="000000"/>
              </a:solidFill>
              <a:effectLst/>
              <a:latin typeface="Consolas" panose="020B0609020204030204" pitchFamily="49" charset="0"/>
            </a:endParaRPr>
          </a:p>
          <a:p>
            <a:pPr marL="0" indent="0">
              <a:spcBef>
                <a:spcPts val="0"/>
              </a:spcBef>
              <a:spcAft>
                <a:spcPts val="1200"/>
              </a:spcAft>
              <a:buSzPct val="75000"/>
              <a:buNone/>
            </a:pPr>
            <a:endParaRPr lang="en-GB" sz="1400" b="0" dirty="0">
              <a:solidFill>
                <a:srgbClr val="000000"/>
              </a:solidFill>
              <a:effectLst/>
              <a:latin typeface="Consolas" panose="020B0609020204030204" pitchFamily="49" charset="0"/>
            </a:endParaRPr>
          </a:p>
          <a:p>
            <a:pPr marL="0" indent="0">
              <a:spcBef>
                <a:spcPts val="0"/>
              </a:spcBef>
              <a:spcAft>
                <a:spcPts val="1200"/>
              </a:spcAft>
              <a:buSzPct val="75000"/>
              <a:buNone/>
            </a:pPr>
            <a:endParaRPr lang="en-US" sz="3200" i="1" dirty="0"/>
          </a:p>
        </p:txBody>
      </p:sp>
      <p:pic>
        <p:nvPicPr>
          <p:cNvPr id="4" name="Picture 3">
            <a:extLst>
              <a:ext uri="{FF2B5EF4-FFF2-40B4-BE49-F238E27FC236}">
                <a16:creationId xmlns:a16="http://schemas.microsoft.com/office/drawing/2014/main" id="{6723CA96-1C2B-40E2-B157-3DCAA8A895B4}"/>
              </a:ext>
            </a:extLst>
          </p:cNvPr>
          <p:cNvPicPr>
            <a:picLocks noChangeAspect="1"/>
          </p:cNvPicPr>
          <p:nvPr/>
        </p:nvPicPr>
        <p:blipFill>
          <a:blip r:embed="rId2"/>
          <a:stretch>
            <a:fillRect/>
          </a:stretch>
        </p:blipFill>
        <p:spPr>
          <a:xfrm>
            <a:off x="6698625" y="2729752"/>
            <a:ext cx="5006759" cy="2930058"/>
          </a:xfrm>
          <a:prstGeom prst="rect">
            <a:avLst/>
          </a:prstGeom>
        </p:spPr>
      </p:pic>
    </p:spTree>
    <p:extLst>
      <p:ext uri="{BB962C8B-B14F-4D97-AF65-F5344CB8AC3E}">
        <p14:creationId xmlns:p14="http://schemas.microsoft.com/office/powerpoint/2010/main" val="2662861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20CD1B-A330-4002-98DC-CEB6A576ADF9}"/>
              </a:ext>
            </a:extLst>
          </p:cNvPr>
          <p:cNvSpPr>
            <a:spLocks noGrp="1"/>
          </p:cNvSpPr>
          <p:nvPr>
            <p:ph type="title"/>
          </p:nvPr>
        </p:nvSpPr>
        <p:spPr>
          <a:xfrm>
            <a:off x="736600" y="2966085"/>
            <a:ext cx="10515600" cy="1325563"/>
          </a:xfrm>
        </p:spPr>
        <p:txBody>
          <a:bodyPr>
            <a:normAutofit/>
          </a:bodyPr>
          <a:lstStyle/>
          <a:p>
            <a:r>
              <a:rPr lang="en-GB" sz="7200" b="1" dirty="0"/>
              <a:t>Lab</a:t>
            </a:r>
          </a:p>
        </p:txBody>
      </p:sp>
      <p:sp>
        <p:nvSpPr>
          <p:cNvPr id="4" name="TextBox 3">
            <a:extLst>
              <a:ext uri="{FF2B5EF4-FFF2-40B4-BE49-F238E27FC236}">
                <a16:creationId xmlns:a16="http://schemas.microsoft.com/office/drawing/2014/main" id="{FF84F3A0-63E0-421B-AF1F-4AE8CB73654D}"/>
              </a:ext>
            </a:extLst>
          </p:cNvPr>
          <p:cNvSpPr txBox="1"/>
          <p:nvPr/>
        </p:nvSpPr>
        <p:spPr>
          <a:xfrm>
            <a:off x="863600" y="5824974"/>
            <a:ext cx="6482080" cy="369332"/>
          </a:xfrm>
          <a:prstGeom prst="rect">
            <a:avLst/>
          </a:prstGeom>
          <a:noFill/>
        </p:spPr>
        <p:txBody>
          <a:bodyPr wrap="square">
            <a:spAutoFit/>
          </a:bodyPr>
          <a:lstStyle/>
          <a:p>
            <a:r>
              <a:rPr lang="en-GB" dirty="0"/>
              <a:t>https://powerbi.microsoft.com/fr-fr/blog/intro-pbi-js-api/</a:t>
            </a:r>
          </a:p>
        </p:txBody>
      </p:sp>
    </p:spTree>
    <p:extLst>
      <p:ext uri="{BB962C8B-B14F-4D97-AF65-F5344CB8AC3E}">
        <p14:creationId xmlns:p14="http://schemas.microsoft.com/office/powerpoint/2010/main" val="20975342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20CD1B-A330-4002-98DC-CEB6A576ADF9}"/>
              </a:ext>
            </a:extLst>
          </p:cNvPr>
          <p:cNvSpPr>
            <a:spLocks noGrp="1"/>
          </p:cNvSpPr>
          <p:nvPr>
            <p:ph type="title"/>
          </p:nvPr>
        </p:nvSpPr>
        <p:spPr>
          <a:xfrm>
            <a:off x="736600" y="2966085"/>
            <a:ext cx="10515600" cy="1325563"/>
          </a:xfrm>
        </p:spPr>
        <p:txBody>
          <a:bodyPr>
            <a:normAutofit/>
          </a:bodyPr>
          <a:lstStyle/>
          <a:p>
            <a:r>
              <a:rPr lang="en-GB" sz="7200" b="1" dirty="0"/>
              <a:t>Thank you</a:t>
            </a:r>
          </a:p>
        </p:txBody>
      </p:sp>
    </p:spTree>
    <p:extLst>
      <p:ext uri="{BB962C8B-B14F-4D97-AF65-F5344CB8AC3E}">
        <p14:creationId xmlns:p14="http://schemas.microsoft.com/office/powerpoint/2010/main" val="4680374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D8C3E-2FE1-44D9-A34F-26BC444E1734}"/>
              </a:ext>
            </a:extLst>
          </p:cNvPr>
          <p:cNvSpPr>
            <a:spLocks noGrp="1"/>
          </p:cNvSpPr>
          <p:nvPr>
            <p:ph type="title"/>
          </p:nvPr>
        </p:nvSpPr>
        <p:spPr/>
        <p:txBody>
          <a:bodyPr/>
          <a:lstStyle/>
          <a:p>
            <a:r>
              <a:rPr lang="en-US" dirty="0"/>
              <a:t>What is Power BI embedded analytics</a:t>
            </a:r>
          </a:p>
        </p:txBody>
      </p:sp>
      <p:grpSp>
        <p:nvGrpSpPr>
          <p:cNvPr id="9" name="Group 8" descr="Power BI analytics in your web application&#10;&#10;Exceptional analytics in your app by using and branding Power BI as your own.&#10;">
            <a:extLst>
              <a:ext uri="{FF2B5EF4-FFF2-40B4-BE49-F238E27FC236}">
                <a16:creationId xmlns:a16="http://schemas.microsoft.com/office/drawing/2014/main" id="{B0C4A14A-7220-437F-ABF2-01898B124090}"/>
              </a:ext>
            </a:extLst>
          </p:cNvPr>
          <p:cNvGrpSpPr/>
          <p:nvPr/>
        </p:nvGrpSpPr>
        <p:grpSpPr>
          <a:xfrm>
            <a:off x="588263" y="1941739"/>
            <a:ext cx="2507988" cy="3280811"/>
            <a:chOff x="588263" y="1941739"/>
            <a:chExt cx="2507988" cy="3280811"/>
          </a:xfrm>
        </p:grpSpPr>
        <p:sp>
          <p:nvSpPr>
            <p:cNvPr id="4" name="Hexagon 3">
              <a:extLst>
                <a:ext uri="{FF2B5EF4-FFF2-40B4-BE49-F238E27FC236}">
                  <a16:creationId xmlns:a16="http://schemas.microsoft.com/office/drawing/2014/main" id="{B748B5D6-5E66-4D7F-852E-76673AB0436E}"/>
                </a:ext>
              </a:extLst>
            </p:cNvPr>
            <p:cNvSpPr/>
            <p:nvPr/>
          </p:nvSpPr>
          <p:spPr bwMode="auto">
            <a:xfrm>
              <a:off x="910560" y="1941739"/>
              <a:ext cx="1863394" cy="1606374"/>
            </a:xfrm>
            <a:prstGeom prst="hexagon">
              <a:avLst/>
            </a:prstGeom>
            <a:no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033101A-0174-48F7-9C05-A8E7EDB12126}"/>
                </a:ext>
              </a:extLst>
            </p:cNvPr>
            <p:cNvSpPr txBox="1"/>
            <p:nvPr/>
          </p:nvSpPr>
          <p:spPr>
            <a:xfrm>
              <a:off x="588263" y="3868333"/>
              <a:ext cx="2507988" cy="135421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a:ea typeface="+mn-ea"/>
                  <a:cs typeface="+mn-cs"/>
                </a:rPr>
                <a:t>Power BI analytics in your web application</a:t>
              </a:r>
              <a:br>
                <a:rPr kumimoji="0" lang="en-US" sz="2000" b="0" i="0" u="none" strike="noStrike" kern="1200" cap="none" spc="0" normalizeH="0" baseline="0" noProof="0" dirty="0">
                  <a:ln>
                    <a:noFill/>
                  </a:ln>
                  <a:solidFill>
                    <a:srgbClr val="243A5E"/>
                  </a:solidFill>
                  <a:effectLst/>
                  <a:uLnTx/>
                  <a:uFillTx/>
                  <a:latin typeface="Segoe UI Semibold"/>
                  <a:ea typeface="+mn-ea"/>
                  <a:cs typeface="+mn-cs"/>
                </a:rPr>
              </a:br>
              <a:endParaRPr kumimoji="0" lang="en-US" sz="1000" b="0" i="0" u="none" strike="noStrike" kern="1200" cap="none" spc="0" normalizeH="0" baseline="0" noProof="0" dirty="0">
                <a:ln>
                  <a:noFill/>
                </a:ln>
                <a:solidFill>
                  <a:srgbClr val="243A5E"/>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Exceptional analytics in your app by using and branding Power BI as your own.</a:t>
              </a:r>
            </a:p>
          </p:txBody>
        </p:sp>
        <p:grpSp>
          <p:nvGrpSpPr>
            <p:cNvPr id="6" name="Group 5">
              <a:extLst>
                <a:ext uri="{FF2B5EF4-FFF2-40B4-BE49-F238E27FC236}">
                  <a16:creationId xmlns:a16="http://schemas.microsoft.com/office/drawing/2014/main" id="{3BBDC2A4-EFF4-45E3-89CF-372E412A3439}"/>
                </a:ext>
              </a:extLst>
            </p:cNvPr>
            <p:cNvGrpSpPr/>
            <p:nvPr/>
          </p:nvGrpSpPr>
          <p:grpSpPr>
            <a:xfrm>
              <a:off x="1413624" y="2321230"/>
              <a:ext cx="857266" cy="857266"/>
              <a:chOff x="1100905" y="2321230"/>
              <a:chExt cx="857266" cy="857266"/>
            </a:xfrm>
          </p:grpSpPr>
          <p:sp>
            <p:nvSpPr>
              <p:cNvPr id="7" name="AutoShape 174">
                <a:extLst>
                  <a:ext uri="{FF2B5EF4-FFF2-40B4-BE49-F238E27FC236}">
                    <a16:creationId xmlns:a16="http://schemas.microsoft.com/office/drawing/2014/main" id="{63DD4EF2-E3EF-4026-A5B4-66FE1E556095}"/>
                  </a:ext>
                </a:extLst>
              </p:cNvPr>
              <p:cNvSpPr>
                <a:spLocks noChangeAspect="1" noChangeArrowheads="1" noTextEdit="1"/>
              </p:cNvSpPr>
              <p:nvPr/>
            </p:nvSpPr>
            <p:spPr bwMode="auto">
              <a:xfrm>
                <a:off x="1100905" y="2321230"/>
                <a:ext cx="857266" cy="85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Rectangle 5">
                <a:extLst>
                  <a:ext uri="{FF2B5EF4-FFF2-40B4-BE49-F238E27FC236}">
                    <a16:creationId xmlns:a16="http://schemas.microsoft.com/office/drawing/2014/main" id="{66AFB743-330D-4110-958E-FF689CAFBA31}"/>
                  </a:ext>
                </a:extLst>
              </p:cNvPr>
              <p:cNvSpPr>
                <a:spLocks noChangeArrowheads="1"/>
              </p:cNvSpPr>
              <p:nvPr/>
            </p:nvSpPr>
            <p:spPr bwMode="auto">
              <a:xfrm>
                <a:off x="1776508" y="2549530"/>
                <a:ext cx="137847" cy="520753"/>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4" name="Rectangle 6">
                <a:extLst>
                  <a:ext uri="{FF2B5EF4-FFF2-40B4-BE49-F238E27FC236}">
                    <a16:creationId xmlns:a16="http://schemas.microsoft.com/office/drawing/2014/main" id="{FDFAE9B5-2FDC-4C4F-83C8-528B5AA3DA4F}"/>
                  </a:ext>
                </a:extLst>
              </p:cNvPr>
              <p:cNvSpPr>
                <a:spLocks noChangeArrowheads="1"/>
              </p:cNvSpPr>
              <p:nvPr/>
            </p:nvSpPr>
            <p:spPr bwMode="auto">
              <a:xfrm>
                <a:off x="1559527" y="2692482"/>
                <a:ext cx="137847" cy="377801"/>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 name="Rectangle 7">
                <a:extLst>
                  <a:ext uri="{FF2B5EF4-FFF2-40B4-BE49-F238E27FC236}">
                    <a16:creationId xmlns:a16="http://schemas.microsoft.com/office/drawing/2014/main" id="{78AF3D1F-0D04-4B4C-A9D7-CF354BE1C9A7}"/>
                  </a:ext>
                </a:extLst>
              </p:cNvPr>
              <p:cNvSpPr>
                <a:spLocks noChangeArrowheads="1"/>
              </p:cNvSpPr>
              <p:nvPr/>
            </p:nvSpPr>
            <p:spPr bwMode="auto">
              <a:xfrm>
                <a:off x="1342546" y="2646533"/>
                <a:ext cx="137847" cy="423750"/>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48" name="Rectangle 8">
                <a:extLst>
                  <a:ext uri="{FF2B5EF4-FFF2-40B4-BE49-F238E27FC236}">
                    <a16:creationId xmlns:a16="http://schemas.microsoft.com/office/drawing/2014/main" id="{20C5942D-66DA-4C7E-A244-1CE35B2100DE}"/>
                  </a:ext>
                </a:extLst>
              </p:cNvPr>
              <p:cNvSpPr>
                <a:spLocks noChangeArrowheads="1"/>
              </p:cNvSpPr>
              <p:nvPr/>
            </p:nvSpPr>
            <p:spPr bwMode="auto">
              <a:xfrm>
                <a:off x="1125565" y="2763958"/>
                <a:ext cx="135294" cy="306325"/>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0" name="Freeform 9">
                <a:extLst>
                  <a:ext uri="{FF2B5EF4-FFF2-40B4-BE49-F238E27FC236}">
                    <a16:creationId xmlns:a16="http://schemas.microsoft.com/office/drawing/2014/main" id="{92353FF5-4349-4DF5-B52B-9DA36C8A9AB7}"/>
                  </a:ext>
                </a:extLst>
              </p:cNvPr>
              <p:cNvSpPr>
                <a:spLocks/>
              </p:cNvSpPr>
              <p:nvPr/>
            </p:nvSpPr>
            <p:spPr bwMode="auto">
              <a:xfrm>
                <a:off x="1140881" y="2388709"/>
                <a:ext cx="758157" cy="288456"/>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3" name="Group 2" descr="Customize user experience and visuals&#10;&#10;Deliver intelligent insights to your users and perform actions from insights.&#10;">
            <a:extLst>
              <a:ext uri="{FF2B5EF4-FFF2-40B4-BE49-F238E27FC236}">
                <a16:creationId xmlns:a16="http://schemas.microsoft.com/office/drawing/2014/main" id="{788F06FF-8343-4989-A5BA-3DF9616E142F}"/>
              </a:ext>
            </a:extLst>
          </p:cNvPr>
          <p:cNvGrpSpPr/>
          <p:nvPr/>
        </p:nvGrpSpPr>
        <p:grpSpPr>
          <a:xfrm>
            <a:off x="3425780" y="1941739"/>
            <a:ext cx="2505456" cy="3280811"/>
            <a:chOff x="3425780" y="1941739"/>
            <a:chExt cx="2505456" cy="3280811"/>
          </a:xfrm>
        </p:grpSpPr>
        <p:sp>
          <p:nvSpPr>
            <p:cNvPr id="11" name="Hexagon 10">
              <a:extLst>
                <a:ext uri="{FF2B5EF4-FFF2-40B4-BE49-F238E27FC236}">
                  <a16:creationId xmlns:a16="http://schemas.microsoft.com/office/drawing/2014/main" id="{01240727-513F-4D81-B9FD-8FB9B55BE5F6}"/>
                </a:ext>
              </a:extLst>
            </p:cNvPr>
            <p:cNvSpPr/>
            <p:nvPr/>
          </p:nvSpPr>
          <p:spPr bwMode="auto">
            <a:xfrm>
              <a:off x="3746811" y="1941739"/>
              <a:ext cx="1863394" cy="1606374"/>
            </a:xfrm>
            <a:prstGeom prst="hexagon">
              <a:avLst/>
            </a:prstGeom>
            <a:no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786BCF74-8024-4D84-A26A-92A6627A3E03}"/>
                </a:ext>
              </a:extLst>
            </p:cNvPr>
            <p:cNvSpPr txBox="1"/>
            <p:nvPr/>
          </p:nvSpPr>
          <p:spPr>
            <a:xfrm>
              <a:off x="3425780" y="3868333"/>
              <a:ext cx="2505456" cy="1354217"/>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a:ea typeface="+mn-ea"/>
                  <a:cs typeface="+mn-cs"/>
                </a:rPr>
                <a:t>Personalize user experience and visuals</a:t>
              </a:r>
              <a:br>
                <a:rPr kumimoji="0" lang="en-US" sz="20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br>
              <a:endParaRPr kumimoji="0" lang="en-US" sz="10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Deliver intelligent insights to your users and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mn-cs"/>
                </a:rPr>
                <a:t>perform actions from insights</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grpSp>
          <p:nvGrpSpPr>
            <p:cNvPr id="37" name="data empowerment" descr="data empowerment">
              <a:extLst>
                <a:ext uri="{FF2B5EF4-FFF2-40B4-BE49-F238E27FC236}">
                  <a16:creationId xmlns:a16="http://schemas.microsoft.com/office/drawing/2014/main" id="{52DD938E-4BE2-48C1-82C0-6780BC15BD24}"/>
                </a:ext>
              </a:extLst>
            </p:cNvPr>
            <p:cNvGrpSpPr/>
            <p:nvPr/>
          </p:nvGrpSpPr>
          <p:grpSpPr>
            <a:xfrm>
              <a:off x="4282248" y="2348666"/>
              <a:ext cx="792521" cy="792521"/>
              <a:chOff x="7310362" y="2186940"/>
              <a:chExt cx="359254" cy="359254"/>
            </a:xfrm>
            <a:solidFill>
              <a:schemeClr val="accent1"/>
            </a:solidFill>
          </p:grpSpPr>
          <p:sp>
            <p:nvSpPr>
              <p:cNvPr id="38" name="Rectangle 37">
                <a:extLst>
                  <a:ext uri="{FF2B5EF4-FFF2-40B4-BE49-F238E27FC236}">
                    <a16:creationId xmlns:a16="http://schemas.microsoft.com/office/drawing/2014/main" id="{7537BC91-EEA0-4200-A16C-96CD686A3BE6}"/>
                  </a:ext>
                </a:extLst>
              </p:cNvPr>
              <p:cNvSpPr>
                <a:spLocks noChangeArrowheads="1"/>
              </p:cNvSpPr>
              <p:nvPr/>
            </p:nvSpPr>
            <p:spPr bwMode="auto">
              <a:xfrm>
                <a:off x="7310362" y="2281995"/>
                <a:ext cx="75485" cy="264199"/>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8BD471A4-6221-410E-AD81-DEAA5B18E957}"/>
                  </a:ext>
                </a:extLst>
              </p:cNvPr>
              <p:cNvSpPr>
                <a:spLocks noChangeArrowheads="1"/>
              </p:cNvSpPr>
              <p:nvPr/>
            </p:nvSpPr>
            <p:spPr bwMode="auto">
              <a:xfrm>
                <a:off x="7405417" y="2186940"/>
                <a:ext cx="75485" cy="359254"/>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BCF514E6-D964-441E-B4BC-C7C1F6E656DC}"/>
                  </a:ext>
                </a:extLst>
              </p:cNvPr>
              <p:cNvSpPr>
                <a:spLocks noChangeArrowheads="1"/>
              </p:cNvSpPr>
              <p:nvPr/>
            </p:nvSpPr>
            <p:spPr bwMode="auto">
              <a:xfrm>
                <a:off x="7499075" y="2281995"/>
                <a:ext cx="76883" cy="264199"/>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05FFD933-191F-4AE8-9E3F-15840F277AB9}"/>
                  </a:ext>
                </a:extLst>
              </p:cNvPr>
              <p:cNvSpPr>
                <a:spLocks noChangeArrowheads="1"/>
              </p:cNvSpPr>
              <p:nvPr/>
            </p:nvSpPr>
            <p:spPr bwMode="auto">
              <a:xfrm>
                <a:off x="7594131" y="2413396"/>
                <a:ext cx="75485" cy="132798"/>
              </a:xfrm>
              <a:prstGeom prst="rect">
                <a:avLst/>
              </a:prstGeom>
              <a:solidFill>
                <a:srgbClr val="F2C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43" name="Freeform 41">
                <a:extLst>
                  <a:ext uri="{FF2B5EF4-FFF2-40B4-BE49-F238E27FC236}">
                    <a16:creationId xmlns:a16="http://schemas.microsoft.com/office/drawing/2014/main" id="{12985225-CCE1-4321-8C16-69F14320D8CE}"/>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Oval 42">
                <a:extLst>
                  <a:ext uri="{FF2B5EF4-FFF2-40B4-BE49-F238E27FC236}">
                    <a16:creationId xmlns:a16="http://schemas.microsoft.com/office/drawing/2014/main" id="{F3358A9C-4D71-4506-9854-DAE84AA057CF}"/>
                  </a:ext>
                </a:extLst>
              </p:cNvPr>
              <p:cNvSpPr>
                <a:spLocks noChangeArrowheads="1"/>
              </p:cNvSpPr>
              <p:nvPr/>
            </p:nvSpPr>
            <p:spPr bwMode="auto">
              <a:xfrm>
                <a:off x="7451548" y="2375653"/>
                <a:ext cx="76883" cy="7548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13" name="Group 12" descr="Deliver analytics with total confidence&#10;&#10;Keep user information secured. Use row-level security to limit the users’ access to data.&#10;">
            <a:extLst>
              <a:ext uri="{FF2B5EF4-FFF2-40B4-BE49-F238E27FC236}">
                <a16:creationId xmlns:a16="http://schemas.microsoft.com/office/drawing/2014/main" id="{D23C7E72-B222-42FD-8ABE-BC2FD14A04E7}"/>
              </a:ext>
            </a:extLst>
          </p:cNvPr>
          <p:cNvGrpSpPr/>
          <p:nvPr/>
        </p:nvGrpSpPr>
        <p:grpSpPr>
          <a:xfrm>
            <a:off x="6260765" y="1941739"/>
            <a:ext cx="2505456" cy="3342366"/>
            <a:chOff x="6260765" y="1941739"/>
            <a:chExt cx="2505456" cy="3342366"/>
          </a:xfrm>
        </p:grpSpPr>
        <p:sp>
          <p:nvSpPr>
            <p:cNvPr id="20" name="TextBox 19">
              <a:extLst>
                <a:ext uri="{FF2B5EF4-FFF2-40B4-BE49-F238E27FC236}">
                  <a16:creationId xmlns:a16="http://schemas.microsoft.com/office/drawing/2014/main" id="{53D444FC-C4E8-4212-81BE-4487076A206C}"/>
                </a:ext>
              </a:extLst>
            </p:cNvPr>
            <p:cNvSpPr txBox="1"/>
            <p:nvPr/>
          </p:nvSpPr>
          <p:spPr>
            <a:xfrm>
              <a:off x="6260765" y="3868333"/>
              <a:ext cx="2505456" cy="141577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a:ea typeface="+mn-ea"/>
                  <a:cs typeface="+mn-cs"/>
                </a:rPr>
                <a:t>Deliver analytics with total confidence</a:t>
              </a:r>
              <a:br>
                <a:rPr kumimoji="0" lang="en-US" sz="20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b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mn-cs"/>
                </a:rPr>
                <a:t>Keep user information secured. Use row-level security to limit the users’ access to data.</a:t>
              </a:r>
            </a:p>
          </p:txBody>
        </p:sp>
        <p:sp>
          <p:nvSpPr>
            <p:cNvPr id="22" name="Hexagon 21">
              <a:extLst>
                <a:ext uri="{FF2B5EF4-FFF2-40B4-BE49-F238E27FC236}">
                  <a16:creationId xmlns:a16="http://schemas.microsoft.com/office/drawing/2014/main" id="{F24721C1-7133-46C4-A19C-D3A4D4BCE3F5}"/>
                </a:ext>
              </a:extLst>
            </p:cNvPr>
            <p:cNvSpPr/>
            <p:nvPr/>
          </p:nvSpPr>
          <p:spPr bwMode="auto">
            <a:xfrm>
              <a:off x="6581796" y="1941739"/>
              <a:ext cx="1863394" cy="1606374"/>
            </a:xfrm>
            <a:prstGeom prst="hexagon">
              <a:avLst/>
            </a:prstGeom>
            <a:no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 name="turn-key protection" descr="turn-key protection, cloud, lock">
              <a:extLst>
                <a:ext uri="{FF2B5EF4-FFF2-40B4-BE49-F238E27FC236}">
                  <a16:creationId xmlns:a16="http://schemas.microsoft.com/office/drawing/2014/main" id="{0C11497D-F9FC-4AF0-9E73-D1B59DDA7A7C}"/>
                </a:ext>
              </a:extLst>
            </p:cNvPr>
            <p:cNvGrpSpPr/>
            <p:nvPr/>
          </p:nvGrpSpPr>
          <p:grpSpPr>
            <a:xfrm>
              <a:off x="7010649" y="2483420"/>
              <a:ext cx="1005688" cy="523013"/>
              <a:chOff x="5360579" y="1371711"/>
              <a:chExt cx="554695" cy="288472"/>
            </a:xfrm>
          </p:grpSpPr>
          <p:sp>
            <p:nvSpPr>
              <p:cNvPr id="56" name="Freeform: Shape 55">
                <a:extLst>
                  <a:ext uri="{FF2B5EF4-FFF2-40B4-BE49-F238E27FC236}">
                    <a16:creationId xmlns:a16="http://schemas.microsoft.com/office/drawing/2014/main" id="{2A6C106E-F06B-4969-8C28-D52C547CD6B5}"/>
                  </a:ext>
                </a:extLst>
              </p:cNvPr>
              <p:cNvSpPr/>
              <p:nvPr/>
            </p:nvSpPr>
            <p:spPr>
              <a:xfrm>
                <a:off x="5360579" y="1371711"/>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chemeClr val="tx2"/>
              </a:solidFill>
              <a:ln w="5695"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C2DE0767-2B75-406F-B0E9-ECE1516A6A46}"/>
                  </a:ext>
                </a:extLst>
              </p:cNvPr>
              <p:cNvSpPr/>
              <p:nvPr/>
            </p:nvSpPr>
            <p:spPr>
              <a:xfrm>
                <a:off x="5367894" y="1372673"/>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chemeClr val="tx2"/>
              </a:solidFill>
              <a:ln w="5695"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B4DA68F-DCB6-4EFB-B5F7-1A391CBACCE9}"/>
                  </a:ext>
                </a:extLst>
              </p:cNvPr>
              <p:cNvSpPr/>
              <p:nvPr/>
            </p:nvSpPr>
            <p:spPr>
              <a:xfrm>
                <a:off x="5732012" y="1391017"/>
                <a:ext cx="183262" cy="269166"/>
              </a:xfrm>
              <a:custGeom>
                <a:avLst/>
                <a:gdLst>
                  <a:gd name="connsiteX0" fmla="*/ 91982 w 183261"/>
                  <a:gd name="connsiteY0" fmla="*/ 2568 h 269166"/>
                  <a:gd name="connsiteX1" fmla="*/ 2568 w 183261"/>
                  <a:gd name="connsiteY1" fmla="*/ 91982 h 269166"/>
                  <a:gd name="connsiteX2" fmla="*/ 2568 w 183261"/>
                  <a:gd name="connsiteY2" fmla="*/ 270716 h 269166"/>
                  <a:gd name="connsiteX3" fmla="*/ 181301 w 183261"/>
                  <a:gd name="connsiteY3" fmla="*/ 270716 h 269166"/>
                  <a:gd name="connsiteX4" fmla="*/ 181301 w 183261"/>
                  <a:gd name="connsiteY4" fmla="*/ 91982 h 269166"/>
                  <a:gd name="connsiteX5" fmla="*/ 91982 w 183261"/>
                  <a:gd name="connsiteY5" fmla="*/ 2568 h 269166"/>
                  <a:gd name="connsiteX6" fmla="*/ 91982 w 183261"/>
                  <a:gd name="connsiteY6" fmla="*/ 203726 h 269166"/>
                  <a:gd name="connsiteX7" fmla="*/ 69652 w 183261"/>
                  <a:gd name="connsiteY7" fmla="*/ 181396 h 269166"/>
                  <a:gd name="connsiteX8" fmla="*/ 91982 w 183261"/>
                  <a:gd name="connsiteY8" fmla="*/ 159067 h 269166"/>
                  <a:gd name="connsiteX9" fmla="*/ 114312 w 183261"/>
                  <a:gd name="connsiteY9" fmla="*/ 181396 h 269166"/>
                  <a:gd name="connsiteX10" fmla="*/ 91982 w 183261"/>
                  <a:gd name="connsiteY10" fmla="*/ 203726 h 269166"/>
                  <a:gd name="connsiteX11" fmla="*/ 31074 w 183261"/>
                  <a:gd name="connsiteY11" fmla="*/ 91982 h 269166"/>
                  <a:gd name="connsiteX12" fmla="*/ 48938 w 183261"/>
                  <a:gd name="connsiteY12" fmla="*/ 49033 h 269166"/>
                  <a:gd name="connsiteX13" fmla="*/ 91887 w 183261"/>
                  <a:gd name="connsiteY13" fmla="*/ 31169 h 269166"/>
                  <a:gd name="connsiteX14" fmla="*/ 134836 w 183261"/>
                  <a:gd name="connsiteY14" fmla="*/ 49033 h 269166"/>
                  <a:gd name="connsiteX15" fmla="*/ 152700 w 183261"/>
                  <a:gd name="connsiteY15" fmla="*/ 91982 h 269166"/>
                  <a:gd name="connsiteX16" fmla="*/ 31074 w 183261"/>
                  <a:gd name="connsiteY16" fmla="*/ 91982 h 26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3261" h="269166">
                    <a:moveTo>
                      <a:pt x="91982" y="2568"/>
                    </a:moveTo>
                    <a:cubicBezTo>
                      <a:pt x="42857" y="2568"/>
                      <a:pt x="2568" y="42762"/>
                      <a:pt x="2568" y="91982"/>
                    </a:cubicBezTo>
                    <a:lnTo>
                      <a:pt x="2568" y="270716"/>
                    </a:lnTo>
                    <a:lnTo>
                      <a:pt x="181301" y="270716"/>
                    </a:lnTo>
                    <a:lnTo>
                      <a:pt x="181301" y="91982"/>
                    </a:lnTo>
                    <a:cubicBezTo>
                      <a:pt x="181301" y="42762"/>
                      <a:pt x="141108" y="2568"/>
                      <a:pt x="91982" y="2568"/>
                    </a:cubicBezTo>
                    <a:close/>
                    <a:moveTo>
                      <a:pt x="91982" y="203726"/>
                    </a:moveTo>
                    <a:cubicBezTo>
                      <a:pt x="79630" y="203726"/>
                      <a:pt x="69652" y="193749"/>
                      <a:pt x="69652" y="181396"/>
                    </a:cubicBezTo>
                    <a:cubicBezTo>
                      <a:pt x="69652" y="169044"/>
                      <a:pt x="79630" y="159067"/>
                      <a:pt x="91982" y="159067"/>
                    </a:cubicBezTo>
                    <a:cubicBezTo>
                      <a:pt x="104335" y="159067"/>
                      <a:pt x="114312" y="169044"/>
                      <a:pt x="114312" y="181396"/>
                    </a:cubicBezTo>
                    <a:cubicBezTo>
                      <a:pt x="114312" y="193654"/>
                      <a:pt x="104240" y="203726"/>
                      <a:pt x="91982" y="203726"/>
                    </a:cubicBezTo>
                    <a:close/>
                    <a:moveTo>
                      <a:pt x="31074" y="91982"/>
                    </a:moveTo>
                    <a:cubicBezTo>
                      <a:pt x="31074" y="75829"/>
                      <a:pt x="37441" y="60531"/>
                      <a:pt x="48938" y="49033"/>
                    </a:cubicBezTo>
                    <a:cubicBezTo>
                      <a:pt x="60530" y="37441"/>
                      <a:pt x="75734" y="31169"/>
                      <a:pt x="91887" y="31169"/>
                    </a:cubicBezTo>
                    <a:cubicBezTo>
                      <a:pt x="108041" y="31169"/>
                      <a:pt x="123339" y="37536"/>
                      <a:pt x="134836" y="49033"/>
                    </a:cubicBezTo>
                    <a:cubicBezTo>
                      <a:pt x="146429" y="60626"/>
                      <a:pt x="152700" y="75829"/>
                      <a:pt x="152700" y="91982"/>
                    </a:cubicBezTo>
                    <a:lnTo>
                      <a:pt x="31074" y="91982"/>
                    </a:lnTo>
                    <a:close/>
                  </a:path>
                </a:pathLst>
              </a:custGeom>
              <a:solidFill>
                <a:srgbClr val="F2C811"/>
              </a:solidFill>
              <a:ln w="5695"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8" name="Group 7" descr="Purpose-built for developers&#10;&#10;Client APIs, REST APIs, and tools enable developers to automate processes and minimize time to market.&#10;">
            <a:extLst>
              <a:ext uri="{FF2B5EF4-FFF2-40B4-BE49-F238E27FC236}">
                <a16:creationId xmlns:a16="http://schemas.microsoft.com/office/drawing/2014/main" id="{C092185D-BFEE-4397-804A-64E5806EFD3E}"/>
              </a:ext>
            </a:extLst>
          </p:cNvPr>
          <p:cNvGrpSpPr/>
          <p:nvPr/>
        </p:nvGrpSpPr>
        <p:grpSpPr>
          <a:xfrm>
            <a:off x="9095749" y="1941739"/>
            <a:ext cx="2507988" cy="3557810"/>
            <a:chOff x="9095749" y="1941739"/>
            <a:chExt cx="2507988" cy="3557810"/>
          </a:xfrm>
        </p:grpSpPr>
        <p:sp>
          <p:nvSpPr>
            <p:cNvPr id="28" name="Hexagon 27">
              <a:extLst>
                <a:ext uri="{FF2B5EF4-FFF2-40B4-BE49-F238E27FC236}">
                  <a16:creationId xmlns:a16="http://schemas.microsoft.com/office/drawing/2014/main" id="{A82A003C-1FD8-463C-BB33-5859363FD4E9}"/>
                </a:ext>
              </a:extLst>
            </p:cNvPr>
            <p:cNvSpPr/>
            <p:nvPr/>
          </p:nvSpPr>
          <p:spPr bwMode="auto">
            <a:xfrm>
              <a:off x="9418046" y="1941739"/>
              <a:ext cx="1863394" cy="1606374"/>
            </a:xfrm>
            <a:prstGeom prst="hexagon">
              <a:avLst/>
            </a:prstGeom>
            <a:noFill/>
            <a:ln w="190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25118E87-28AA-47C1-A573-BFEE852380F3}"/>
                </a:ext>
              </a:extLst>
            </p:cNvPr>
            <p:cNvSpPr txBox="1"/>
            <p:nvPr/>
          </p:nvSpPr>
          <p:spPr>
            <a:xfrm>
              <a:off x="9095749" y="3868333"/>
              <a:ext cx="2507988" cy="163121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Semibold"/>
                  <a:ea typeface="+mn-ea"/>
                  <a:cs typeface="+mn-cs"/>
                </a:rPr>
                <a:t>Purpose-built for developers</a:t>
              </a:r>
              <a:br>
                <a:rPr kumimoji="0" lang="en-US" sz="20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b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mn-cs"/>
                </a:rPr>
                <a:t>Client APIs, REST APIs, and tools enable developers to automate processes and minimize time to market.</a:t>
              </a:r>
            </a:p>
          </p:txBody>
        </p:sp>
        <p:grpSp>
          <p:nvGrpSpPr>
            <p:cNvPr id="59" name="trial" descr="trial, testing, development">
              <a:extLst>
                <a:ext uri="{FF2B5EF4-FFF2-40B4-BE49-F238E27FC236}">
                  <a16:creationId xmlns:a16="http://schemas.microsoft.com/office/drawing/2014/main" id="{99A9B4B1-2135-46DF-9994-5D6680CEED6F}"/>
                </a:ext>
              </a:extLst>
            </p:cNvPr>
            <p:cNvGrpSpPr/>
            <p:nvPr/>
          </p:nvGrpSpPr>
          <p:grpSpPr>
            <a:xfrm>
              <a:off x="9940918" y="2336101"/>
              <a:ext cx="817650" cy="817650"/>
              <a:chOff x="11040257" y="4789957"/>
              <a:chExt cx="420624" cy="420624"/>
            </a:xfrm>
          </p:grpSpPr>
          <p:sp>
            <p:nvSpPr>
              <p:cNvPr id="60" name="Freeform: Shape 59">
                <a:extLst>
                  <a:ext uri="{FF2B5EF4-FFF2-40B4-BE49-F238E27FC236}">
                    <a16:creationId xmlns:a16="http://schemas.microsoft.com/office/drawing/2014/main" id="{277A782E-A98C-4A6A-950B-29F8EEEC0845}"/>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chemeClr val="tx2"/>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6E43F0B-82EC-4641-B455-66FA30CBE393}"/>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F2C811"/>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79DBE4F7-561A-452A-ADFB-D1C25C51130B}"/>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chemeClr val="tx2"/>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B475999-6372-4ABE-950E-4F20AAC178D7}"/>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chemeClr val="tx2"/>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FD4D3DF-C9D8-43AB-BD54-7BDC8DC88293}"/>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chemeClr val="tx2"/>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B9E20C61-A365-4A69-B786-9D27A1AE8514}"/>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F2C811"/>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C4853CD-F7FF-4896-98B1-7CDB2C7C13D6}"/>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F2C811"/>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57E8D07-886D-4AB6-A75E-59E106CD15CB}"/>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F2C811"/>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5165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8.33333E-7 1.11111E-6 L 8.33333E-7 0.08079 " pathEditMode="relative" rAng="0" ptsTypes="AA">
                                      <p:cBhvr>
                                        <p:cTn id="9" dur="500" spd="-100000" fill="hold"/>
                                        <p:tgtEl>
                                          <p:spTgt spid="9"/>
                                        </p:tgtEl>
                                        <p:attrNameLst>
                                          <p:attrName>ppt_x</p:attrName>
                                          <p:attrName>ppt_y</p:attrName>
                                        </p:attrNameLst>
                                      </p:cBhvr>
                                      <p:rCtr x="0" y="4028"/>
                                    </p:animMotion>
                                  </p:childTnLst>
                                </p:cTn>
                              </p:par>
                              <p:par>
                                <p:cTn id="10" presetID="10"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50"/>
                                  </p:stCondLst>
                                  <p:childTnLst>
                                    <p:animMotion origin="layout" path="M -3.95833E-6 -2.22222E-6 L -3.95833E-6 0.08079 " pathEditMode="relative" rAng="0" ptsTypes="AA">
                                      <p:cBhvr>
                                        <p:cTn id="14" dur="500" spd="-100000" fill="hold"/>
                                        <p:tgtEl>
                                          <p:spTgt spid="3"/>
                                        </p:tgtEl>
                                        <p:attrNameLst>
                                          <p:attrName>ppt_x</p:attrName>
                                          <p:attrName>ppt_y</p:attrName>
                                        </p:attrNameLst>
                                      </p:cBhvr>
                                      <p:rCtr x="0" y="4028"/>
                                    </p:animMotion>
                                  </p:childTnLst>
                                </p:cTn>
                              </p:par>
                              <p:par>
                                <p:cTn id="15" presetID="10" presetClass="entr" presetSubtype="0" fill="hold"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500"/>
                                  </p:stCondLst>
                                  <p:childTnLst>
                                    <p:animMotion origin="layout" path="M 3.95833E-6 -1.85185E-6 L 3.95833E-6 0.08079 " pathEditMode="relative" rAng="0" ptsTypes="AA">
                                      <p:cBhvr>
                                        <p:cTn id="19" dur="500" spd="-100000" fill="hold"/>
                                        <p:tgtEl>
                                          <p:spTgt spid="13"/>
                                        </p:tgtEl>
                                        <p:attrNameLst>
                                          <p:attrName>ppt_x</p:attrName>
                                          <p:attrName>ppt_y</p:attrName>
                                        </p:attrNameLst>
                                      </p:cBhvr>
                                      <p:rCtr x="0" y="4028"/>
                                    </p:animMotion>
                                  </p:childTnLst>
                                </p:cTn>
                              </p:par>
                              <p:par>
                                <p:cTn id="20" presetID="10" presetClass="entr" presetSubtype="0" fill="hold" nodeType="withEffect">
                                  <p:stCondLst>
                                    <p:cond delay="7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750"/>
                                  </p:stCondLst>
                                  <p:childTnLst>
                                    <p:animMotion origin="layout" path="M 1.875E-6 -1.11111E-6 L 1.875E-6 0.08079 " pathEditMode="relative" rAng="0" ptsTypes="AA">
                                      <p:cBhvr>
                                        <p:cTn id="24" dur="500" spd="-100000" fill="hold"/>
                                        <p:tgtEl>
                                          <p:spTgt spid="8"/>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ctangle: Rounded Corners 212">
            <a:extLst>
              <a:ext uri="{FF2B5EF4-FFF2-40B4-BE49-F238E27FC236}">
                <a16:creationId xmlns:a16="http://schemas.microsoft.com/office/drawing/2014/main" id="{6AE1C09A-D8BE-4C39-B7AC-056D000EA273}"/>
              </a:ext>
              <a:ext uri="{C183D7F6-B498-43B3-948B-1728B52AA6E4}">
                <adec:decorative xmlns:adec="http://schemas.microsoft.com/office/drawing/2017/decorative" val="1"/>
              </a:ext>
            </a:extLst>
          </p:cNvPr>
          <p:cNvSpPr/>
          <p:nvPr/>
        </p:nvSpPr>
        <p:spPr bwMode="auto">
          <a:xfrm>
            <a:off x="586740" y="1290765"/>
            <a:ext cx="11018520" cy="2834640"/>
          </a:xfrm>
          <a:prstGeom prst="roundRect">
            <a:avLst/>
          </a:prstGeom>
          <a:solidFill>
            <a:schemeClr val="bg1">
              <a:lumMod val="95000"/>
              <a:alpha val="30000"/>
            </a:schemeClr>
          </a:solidFill>
          <a:ln w="19050" cap="flat" cmpd="sng" algn="ctr">
            <a:solidFill>
              <a:schemeClr val="tx2"/>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2917">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838200" y="365126"/>
            <a:ext cx="10515600" cy="592404"/>
          </a:xfrm>
        </p:spPr>
        <p:txBody>
          <a:bodyPr>
            <a:normAutofit/>
          </a:bodyPr>
          <a:lstStyle/>
          <a:p>
            <a:r>
              <a:rPr lang="en-US" sz="3600" b="1" dirty="0"/>
              <a:t>Embed Power BI for your organization or customers</a:t>
            </a:r>
          </a:p>
        </p:txBody>
      </p:sp>
      <p:sp>
        <p:nvSpPr>
          <p:cNvPr id="94" name="TextBox 93">
            <a:extLst>
              <a:ext uri="{FF2B5EF4-FFF2-40B4-BE49-F238E27FC236}">
                <a16:creationId xmlns:a16="http://schemas.microsoft.com/office/drawing/2014/main" id="{DAD677C3-32BA-4D5B-B449-AC3A6FF6A61C}"/>
              </a:ext>
            </a:extLst>
          </p:cNvPr>
          <p:cNvSpPr txBox="1"/>
          <p:nvPr/>
        </p:nvSpPr>
        <p:spPr>
          <a:xfrm>
            <a:off x="1029776" y="3412014"/>
            <a:ext cx="3200400" cy="437043"/>
          </a:xfrm>
          <a:prstGeom prst="rect">
            <a:avLst/>
          </a:prstGeom>
          <a:noFill/>
        </p:spPr>
        <p:txBody>
          <a:bodyPr wrap="square" lIns="0" tIns="0" rIns="0" bIns="0"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Body"/>
                <a:ea typeface="+mn-ea"/>
                <a:cs typeface="Segoe UI" pitchFamily="34" charset="0"/>
              </a:rPr>
              <a:t>Embed for your organization</a:t>
            </a:r>
          </a:p>
          <a:p>
            <a:pPr marL="182880" marR="0" lvl="0" indent="-182880" algn="ctr" defTabSz="914400" rtl="0" eaLnBrk="1" fontAlgn="auto" latinLnBrk="0" hangingPunct="1">
              <a:lnSpc>
                <a:spcPct val="100000"/>
              </a:lnSpc>
              <a:spcBef>
                <a:spcPts val="0"/>
              </a:spcBef>
              <a:spcAft>
                <a:spcPts val="300"/>
              </a:spcAft>
              <a:buClrTx/>
              <a:buSzPct val="115000"/>
              <a:buFontTx/>
              <a:buBlip>
                <a:blip r:embed="rId3"/>
              </a:buBlip>
              <a:tabLst/>
              <a:defRPr/>
            </a:pPr>
            <a:r>
              <a:rPr kumimoji="0" lang="en-US" sz="1400" b="0" i="1"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Powered by </a:t>
            </a:r>
            <a:r>
              <a:rPr kumimoji="0" lang="en-US" sz="1400" b="0" i="1" u="none" strike="noStrike" kern="1200" cap="none" spc="0" normalizeH="0" baseline="0" noProof="0" dirty="0" err="1">
                <a:ln>
                  <a:noFill/>
                </a:ln>
                <a:gradFill>
                  <a:gsLst>
                    <a:gs pos="83000">
                      <a:srgbClr val="000000"/>
                    </a:gs>
                    <a:gs pos="100000">
                      <a:srgbClr val="000000"/>
                    </a:gs>
                  </a:gsLst>
                  <a:lin ang="5400000" scaled="1"/>
                </a:gradFill>
                <a:effectLst/>
                <a:uLnTx/>
                <a:uFillTx/>
                <a:latin typeface="Segoe UI"/>
                <a:ea typeface="+mn-ea"/>
                <a:cs typeface="+mn-cs"/>
              </a:rPr>
              <a:t>PowerBI</a:t>
            </a:r>
            <a:r>
              <a:rPr kumimoji="0" lang="en-US" sz="1400" b="0" i="1"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-Client SDK</a:t>
            </a:r>
            <a:endParaRPr kumimoji="0" lang="en-US" sz="1600" b="0" i="1"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96" name="TextBox 95">
            <a:extLst>
              <a:ext uri="{FF2B5EF4-FFF2-40B4-BE49-F238E27FC236}">
                <a16:creationId xmlns:a16="http://schemas.microsoft.com/office/drawing/2014/main" id="{7F7B7161-9EE8-4E64-A219-1A7250DD7D2A}"/>
              </a:ext>
            </a:extLst>
          </p:cNvPr>
          <p:cNvSpPr txBox="1"/>
          <p:nvPr/>
        </p:nvSpPr>
        <p:spPr>
          <a:xfrm>
            <a:off x="4495800" y="3412014"/>
            <a:ext cx="3200400" cy="443198"/>
          </a:xfrm>
          <a:prstGeom prst="rect">
            <a:avLst/>
          </a:prstGeom>
          <a:noFill/>
        </p:spPr>
        <p:txBody>
          <a:bodyPr wrap="square" lIns="0" tIns="0" rIns="0" bIns="0"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Body"/>
                <a:ea typeface="+mn-ea"/>
                <a:cs typeface="Segoe UI" pitchFamily="34" charset="0"/>
              </a:rPr>
              <a:t>URL embedding in website/portal</a:t>
            </a:r>
          </a:p>
        </p:txBody>
      </p:sp>
      <p:sp>
        <p:nvSpPr>
          <p:cNvPr id="97" name="TextBox 96">
            <a:extLst>
              <a:ext uri="{FF2B5EF4-FFF2-40B4-BE49-F238E27FC236}">
                <a16:creationId xmlns:a16="http://schemas.microsoft.com/office/drawing/2014/main" id="{4EDA2323-EBBB-4787-95C6-32703F446459}"/>
              </a:ext>
            </a:extLst>
          </p:cNvPr>
          <p:cNvSpPr txBox="1"/>
          <p:nvPr/>
        </p:nvSpPr>
        <p:spPr>
          <a:xfrm>
            <a:off x="7961824" y="3412014"/>
            <a:ext cx="3200400" cy="221599"/>
          </a:xfrm>
          <a:prstGeom prst="rect">
            <a:avLst/>
          </a:prstGeom>
          <a:noFill/>
        </p:spPr>
        <p:txBody>
          <a:bodyPr wrap="square" lIns="0" tIns="0" rIns="0" bIns="0"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Body"/>
                <a:ea typeface="+mn-ea"/>
                <a:cs typeface="Segoe UI" pitchFamily="34" charset="0"/>
              </a:rPr>
              <a:t>Embed in SharePoint/Teams</a:t>
            </a:r>
          </a:p>
        </p:txBody>
      </p:sp>
      <p:grpSp>
        <p:nvGrpSpPr>
          <p:cNvPr id="170" name="Group 169">
            <a:extLst>
              <a:ext uri="{FF2B5EF4-FFF2-40B4-BE49-F238E27FC236}">
                <a16:creationId xmlns:a16="http://schemas.microsoft.com/office/drawing/2014/main" id="{278B00F6-FBC8-41CD-B550-898D4A965AEE}"/>
              </a:ext>
              <a:ext uri="{C183D7F6-B498-43B3-948B-1728B52AA6E4}">
                <adec:decorative xmlns:adec="http://schemas.microsoft.com/office/drawing/2017/decorative" val="1"/>
              </a:ext>
            </a:extLst>
          </p:cNvPr>
          <p:cNvGrpSpPr/>
          <p:nvPr/>
        </p:nvGrpSpPr>
        <p:grpSpPr>
          <a:xfrm>
            <a:off x="2045161" y="1892523"/>
            <a:ext cx="1169630" cy="1169630"/>
            <a:chOff x="5511185" y="1477416"/>
            <a:chExt cx="1169630" cy="1169630"/>
          </a:xfrm>
        </p:grpSpPr>
        <p:sp>
          <p:nvSpPr>
            <p:cNvPr id="105" name="Oval 104">
              <a:extLst>
                <a:ext uri="{FF2B5EF4-FFF2-40B4-BE49-F238E27FC236}">
                  <a16:creationId xmlns:a16="http://schemas.microsoft.com/office/drawing/2014/main" id="{6007BFDD-8021-4842-A2DB-223A30C40882}"/>
                </a:ext>
              </a:extLst>
            </p:cNvPr>
            <p:cNvSpPr/>
            <p:nvPr/>
          </p:nvSpPr>
          <p:spPr bwMode="auto">
            <a:xfrm>
              <a:off x="5511185" y="1477416"/>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9" name="Group 168">
              <a:extLst>
                <a:ext uri="{FF2B5EF4-FFF2-40B4-BE49-F238E27FC236}">
                  <a16:creationId xmlns:a16="http://schemas.microsoft.com/office/drawing/2014/main" id="{3781ABDB-C4DD-4999-9BC2-8DDDF6C95C0F}"/>
                </a:ext>
              </a:extLst>
            </p:cNvPr>
            <p:cNvGrpSpPr/>
            <p:nvPr/>
          </p:nvGrpSpPr>
          <p:grpSpPr>
            <a:xfrm>
              <a:off x="5776340" y="1749928"/>
              <a:ext cx="712461" cy="692870"/>
              <a:chOff x="5766088" y="1773660"/>
              <a:chExt cx="712461" cy="692870"/>
            </a:xfrm>
          </p:grpSpPr>
          <p:grpSp>
            <p:nvGrpSpPr>
              <p:cNvPr id="113" name="Group 112">
                <a:extLst>
                  <a:ext uri="{FF2B5EF4-FFF2-40B4-BE49-F238E27FC236}">
                    <a16:creationId xmlns:a16="http://schemas.microsoft.com/office/drawing/2014/main" id="{B66B7EB1-5270-4A17-8B21-F389B5C0747D}"/>
                  </a:ext>
                </a:extLst>
              </p:cNvPr>
              <p:cNvGrpSpPr/>
              <p:nvPr/>
            </p:nvGrpSpPr>
            <p:grpSpPr>
              <a:xfrm>
                <a:off x="5766088" y="1773660"/>
                <a:ext cx="371421" cy="523161"/>
                <a:chOff x="7073900" y="2003425"/>
                <a:chExt cx="260350" cy="366713"/>
              </a:xfrm>
            </p:grpSpPr>
            <p:sp>
              <p:nvSpPr>
                <p:cNvPr id="111" name="Freeform 16">
                  <a:extLst>
                    <a:ext uri="{FF2B5EF4-FFF2-40B4-BE49-F238E27FC236}">
                      <a16:creationId xmlns:a16="http://schemas.microsoft.com/office/drawing/2014/main" id="{7C1C73F9-A18C-447B-89C4-0DDAA3E5A216}"/>
                    </a:ext>
                  </a:extLst>
                </p:cNvPr>
                <p:cNvSpPr>
                  <a:spLocks/>
                </p:cNvSpPr>
                <p:nvPr/>
              </p:nvSpPr>
              <p:spPr bwMode="auto">
                <a:xfrm>
                  <a:off x="7256463" y="2212975"/>
                  <a:ext cx="50800" cy="52388"/>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F2C81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17">
                  <a:extLst>
                    <a:ext uri="{FF2B5EF4-FFF2-40B4-BE49-F238E27FC236}">
                      <a16:creationId xmlns:a16="http://schemas.microsoft.com/office/drawing/2014/main" id="{4658D24F-6A94-420B-9FD0-6A60A3DEE380}"/>
                    </a:ext>
                  </a:extLst>
                </p:cNvPr>
                <p:cNvSpPr>
                  <a:spLocks noEditPoints="1"/>
                </p:cNvSpPr>
                <p:nvPr/>
              </p:nvSpPr>
              <p:spPr bwMode="auto">
                <a:xfrm>
                  <a:off x="7073900" y="2003425"/>
                  <a:ext cx="260350" cy="366713"/>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4B259599-E58D-4D2D-B56D-ECD36F201F4F}"/>
                  </a:ext>
                </a:extLst>
              </p:cNvPr>
              <p:cNvGrpSpPr/>
              <p:nvPr/>
            </p:nvGrpSpPr>
            <p:grpSpPr>
              <a:xfrm>
                <a:off x="6084627" y="2072608"/>
                <a:ext cx="393922" cy="393922"/>
                <a:chOff x="6255383" y="2100964"/>
                <a:chExt cx="477408" cy="477408"/>
              </a:xfrm>
            </p:grpSpPr>
            <p:sp>
              <p:nvSpPr>
                <p:cNvPr id="107" name="Oval 106">
                  <a:extLst>
                    <a:ext uri="{FF2B5EF4-FFF2-40B4-BE49-F238E27FC236}">
                      <a16:creationId xmlns:a16="http://schemas.microsoft.com/office/drawing/2014/main" id="{FBD2EC23-FF60-47A5-9431-04D384F4D9A9}"/>
                    </a:ext>
                  </a:extLst>
                </p:cNvPr>
                <p:cNvSpPr/>
                <p:nvPr/>
              </p:nvSpPr>
              <p:spPr bwMode="auto">
                <a:xfrm>
                  <a:off x="6255383" y="2100964"/>
                  <a:ext cx="477408" cy="477408"/>
                </a:xfrm>
                <a:prstGeom prst="ellipse">
                  <a:avLst/>
                </a:prstGeom>
                <a:solidFill>
                  <a:srgbClr val="F2C811"/>
                </a:solidFill>
                <a:ln w="254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11A0D394-93CD-4DD4-9BE2-65DB8938351E}"/>
                    </a:ext>
                  </a:extLst>
                </p:cNvPr>
                <p:cNvGrpSpPr/>
                <p:nvPr/>
              </p:nvGrpSpPr>
              <p:grpSpPr>
                <a:xfrm>
                  <a:off x="6362455" y="2250936"/>
                  <a:ext cx="263270" cy="177464"/>
                  <a:chOff x="1615053" y="6540493"/>
                  <a:chExt cx="409856" cy="276275"/>
                </a:xfrm>
                <a:solidFill>
                  <a:schemeClr val="accent4"/>
                </a:solidFill>
              </p:grpSpPr>
              <p:sp>
                <p:nvSpPr>
                  <p:cNvPr id="55" name="Freeform: Shape 54">
                    <a:extLst>
                      <a:ext uri="{FF2B5EF4-FFF2-40B4-BE49-F238E27FC236}">
                        <a16:creationId xmlns:a16="http://schemas.microsoft.com/office/drawing/2014/main" id="{02C36138-CB83-4112-963A-6D9304FE7BF3}"/>
                      </a:ext>
                    </a:extLst>
                  </p:cNvPr>
                  <p:cNvSpPr/>
                  <p:nvPr/>
                </p:nvSpPr>
                <p:spPr bwMode="auto">
                  <a:xfrm rot="2700000">
                    <a:off x="1614230" y="6597992"/>
                    <a:ext cx="164105" cy="162459"/>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1936AAB4-5AA5-4A51-ACAA-FE085C5209AE}"/>
                      </a:ext>
                    </a:extLst>
                  </p:cNvPr>
                  <p:cNvSpPr/>
                  <p:nvPr/>
                </p:nvSpPr>
                <p:spPr bwMode="auto">
                  <a:xfrm rot="18900000" flipH="1">
                    <a:off x="1860804" y="6594743"/>
                    <a:ext cx="164105" cy="162461"/>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1E8E85CD-2A58-4249-8DD2-7066A5C2C4D4}"/>
                      </a:ext>
                    </a:extLst>
                  </p:cNvPr>
                  <p:cNvSpPr/>
                  <p:nvPr/>
                </p:nvSpPr>
                <p:spPr bwMode="auto">
                  <a:xfrm rot="1119878">
                    <a:off x="1802629" y="6540493"/>
                    <a:ext cx="28471" cy="276275"/>
                  </a:xfrm>
                  <a:prstGeom prst="rect">
                    <a:avLst/>
                  </a:pr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Segoe UI" pitchFamily="34" charset="0"/>
                      <a:cs typeface="Segoe UI" pitchFamily="34" charset="0"/>
                    </a:endParaRPr>
                  </a:p>
                </p:txBody>
              </p:sp>
            </p:grpSp>
          </p:grpSp>
        </p:grpSp>
      </p:grpSp>
      <p:sp>
        <p:nvSpPr>
          <p:cNvPr id="95" name="TextBox 94">
            <a:extLst>
              <a:ext uri="{FF2B5EF4-FFF2-40B4-BE49-F238E27FC236}">
                <a16:creationId xmlns:a16="http://schemas.microsoft.com/office/drawing/2014/main" id="{8EB9CB96-0516-4050-BC1F-BAA2FC167C93}"/>
              </a:ext>
            </a:extLst>
          </p:cNvPr>
          <p:cNvSpPr txBox="1"/>
          <p:nvPr/>
        </p:nvSpPr>
        <p:spPr>
          <a:xfrm>
            <a:off x="4495800" y="5797231"/>
            <a:ext cx="3200400" cy="437043"/>
          </a:xfrm>
          <a:prstGeom prst="rect">
            <a:avLst/>
          </a:prstGeom>
          <a:noFill/>
        </p:spPr>
        <p:txBody>
          <a:bodyPr wrap="square" lIns="0" tIns="0" rIns="0" bIns="0"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Body"/>
                <a:ea typeface="+mn-ea"/>
                <a:cs typeface="Segoe UI" pitchFamily="34" charset="0"/>
              </a:rPr>
              <a:t>Embed for your customers</a:t>
            </a:r>
          </a:p>
          <a:p>
            <a:pPr marL="182880" marR="0" lvl="0" indent="-182880" algn="ctr" defTabSz="914400" rtl="0" eaLnBrk="1" fontAlgn="auto" latinLnBrk="0" hangingPunct="1">
              <a:lnSpc>
                <a:spcPct val="100000"/>
              </a:lnSpc>
              <a:spcBef>
                <a:spcPts val="0"/>
              </a:spcBef>
              <a:spcAft>
                <a:spcPts val="300"/>
              </a:spcAft>
              <a:buClrTx/>
              <a:buSzPct val="115000"/>
              <a:buFontTx/>
              <a:buBlip>
                <a:blip r:embed="rId3"/>
              </a:buBlip>
              <a:tabLst/>
              <a:defRPr/>
            </a:pPr>
            <a:r>
              <a:rPr kumimoji="0" lang="en-US" sz="14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Powered by PowerBI-Client SDK</a:t>
            </a:r>
          </a:p>
        </p:txBody>
      </p:sp>
      <p:grpSp>
        <p:nvGrpSpPr>
          <p:cNvPr id="180" name="Group 179">
            <a:extLst>
              <a:ext uri="{FF2B5EF4-FFF2-40B4-BE49-F238E27FC236}">
                <a16:creationId xmlns:a16="http://schemas.microsoft.com/office/drawing/2014/main" id="{D65121A6-C1C5-44E0-9B2A-AD105ECA6DD2}"/>
              </a:ext>
              <a:ext uri="{C183D7F6-B498-43B3-948B-1728B52AA6E4}">
                <adec:decorative xmlns:adec="http://schemas.microsoft.com/office/drawing/2017/decorative" val="1"/>
              </a:ext>
            </a:extLst>
          </p:cNvPr>
          <p:cNvGrpSpPr/>
          <p:nvPr/>
        </p:nvGrpSpPr>
        <p:grpSpPr>
          <a:xfrm>
            <a:off x="5511185" y="4458641"/>
            <a:ext cx="1169630" cy="1169630"/>
            <a:chOff x="9420245" y="1477416"/>
            <a:chExt cx="1169630" cy="1169630"/>
          </a:xfrm>
        </p:grpSpPr>
        <p:sp>
          <p:nvSpPr>
            <p:cNvPr id="106" name="Oval 105">
              <a:extLst>
                <a:ext uri="{FF2B5EF4-FFF2-40B4-BE49-F238E27FC236}">
                  <a16:creationId xmlns:a16="http://schemas.microsoft.com/office/drawing/2014/main" id="{ED3A4E16-B981-420F-8918-162BB3689CD8}"/>
                </a:ext>
              </a:extLst>
            </p:cNvPr>
            <p:cNvSpPr/>
            <p:nvPr/>
          </p:nvSpPr>
          <p:spPr bwMode="auto">
            <a:xfrm>
              <a:off x="9420245" y="1477416"/>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7" name="Group 176">
              <a:extLst>
                <a:ext uri="{FF2B5EF4-FFF2-40B4-BE49-F238E27FC236}">
                  <a16:creationId xmlns:a16="http://schemas.microsoft.com/office/drawing/2014/main" id="{CDD865BE-5A9F-45E4-B696-F1862F9C3D53}"/>
                </a:ext>
              </a:extLst>
            </p:cNvPr>
            <p:cNvGrpSpPr/>
            <p:nvPr/>
          </p:nvGrpSpPr>
          <p:grpSpPr>
            <a:xfrm>
              <a:off x="9645865" y="1788676"/>
              <a:ext cx="718391" cy="595140"/>
              <a:chOff x="9641408" y="1878219"/>
              <a:chExt cx="718391" cy="595140"/>
            </a:xfrm>
          </p:grpSpPr>
          <p:grpSp>
            <p:nvGrpSpPr>
              <p:cNvPr id="135" name="Group 134">
                <a:extLst>
                  <a:ext uri="{FF2B5EF4-FFF2-40B4-BE49-F238E27FC236}">
                    <a16:creationId xmlns:a16="http://schemas.microsoft.com/office/drawing/2014/main" id="{6C887186-5985-408D-93C9-CB46908C1073}"/>
                  </a:ext>
                </a:extLst>
              </p:cNvPr>
              <p:cNvGrpSpPr/>
              <p:nvPr/>
            </p:nvGrpSpPr>
            <p:grpSpPr>
              <a:xfrm>
                <a:off x="9641408" y="1878219"/>
                <a:ext cx="390526" cy="341313"/>
                <a:chOff x="7869238" y="3641725"/>
                <a:chExt cx="390526" cy="341313"/>
              </a:xfrm>
              <a:solidFill>
                <a:schemeClr val="tx1"/>
              </a:solidFill>
            </p:grpSpPr>
            <p:sp>
              <p:nvSpPr>
                <p:cNvPr id="129" name="Freeform 21">
                  <a:extLst>
                    <a:ext uri="{FF2B5EF4-FFF2-40B4-BE49-F238E27FC236}">
                      <a16:creationId xmlns:a16="http://schemas.microsoft.com/office/drawing/2014/main" id="{B674AAE6-2D46-447D-A10F-E6568DAF5D54}"/>
                    </a:ext>
                  </a:extLst>
                </p:cNvPr>
                <p:cNvSpPr>
                  <a:spLocks/>
                </p:cNvSpPr>
                <p:nvPr/>
              </p:nvSpPr>
              <p:spPr bwMode="auto">
                <a:xfrm>
                  <a:off x="7869238" y="3892550"/>
                  <a:ext cx="128588" cy="90487"/>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22">
                  <a:extLst>
                    <a:ext uri="{FF2B5EF4-FFF2-40B4-BE49-F238E27FC236}">
                      <a16:creationId xmlns:a16="http://schemas.microsoft.com/office/drawing/2014/main" id="{6F1A9C31-695D-4D28-9A23-FD876033F2B6}"/>
                    </a:ext>
                  </a:extLst>
                </p:cNvPr>
                <p:cNvSpPr>
                  <a:spLocks/>
                </p:cNvSpPr>
                <p:nvPr/>
              </p:nvSpPr>
              <p:spPr bwMode="auto">
                <a:xfrm>
                  <a:off x="8023226" y="3846513"/>
                  <a:ext cx="236538" cy="13652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25">
                  <a:extLst>
                    <a:ext uri="{FF2B5EF4-FFF2-40B4-BE49-F238E27FC236}">
                      <a16:creationId xmlns:a16="http://schemas.microsoft.com/office/drawing/2014/main" id="{3A45B265-7C5B-47E4-8DF4-B8DC9F9390F3}"/>
                    </a:ext>
                  </a:extLst>
                </p:cNvPr>
                <p:cNvSpPr>
                  <a:spLocks/>
                </p:cNvSpPr>
                <p:nvPr/>
              </p:nvSpPr>
              <p:spPr bwMode="auto">
                <a:xfrm>
                  <a:off x="8069263" y="3641725"/>
                  <a:ext cx="180975" cy="182562"/>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26">
                  <a:extLst>
                    <a:ext uri="{FF2B5EF4-FFF2-40B4-BE49-F238E27FC236}">
                      <a16:creationId xmlns:a16="http://schemas.microsoft.com/office/drawing/2014/main" id="{28C99ECE-76EC-4B65-B62D-D36CF69B9255}"/>
                    </a:ext>
                  </a:extLst>
                </p:cNvPr>
                <p:cNvSpPr>
                  <a:spLocks/>
                </p:cNvSpPr>
                <p:nvPr/>
              </p:nvSpPr>
              <p:spPr bwMode="auto">
                <a:xfrm>
                  <a:off x="7893051" y="3733800"/>
                  <a:ext cx="138113" cy="13652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47227847-EB84-43C9-AB7A-49C6C73AD847}"/>
                  </a:ext>
                </a:extLst>
              </p:cNvPr>
              <p:cNvGrpSpPr/>
              <p:nvPr/>
            </p:nvGrpSpPr>
            <p:grpSpPr>
              <a:xfrm>
                <a:off x="9965877" y="2079437"/>
                <a:ext cx="393922" cy="393922"/>
                <a:chOff x="6255383" y="2100964"/>
                <a:chExt cx="477408" cy="477408"/>
              </a:xfrm>
            </p:grpSpPr>
            <p:sp>
              <p:nvSpPr>
                <p:cNvPr id="172" name="Oval 171">
                  <a:extLst>
                    <a:ext uri="{FF2B5EF4-FFF2-40B4-BE49-F238E27FC236}">
                      <a16:creationId xmlns:a16="http://schemas.microsoft.com/office/drawing/2014/main" id="{494954B3-B264-4DA3-B1D9-C61149D75721}"/>
                    </a:ext>
                  </a:extLst>
                </p:cNvPr>
                <p:cNvSpPr/>
                <p:nvPr/>
              </p:nvSpPr>
              <p:spPr bwMode="auto">
                <a:xfrm>
                  <a:off x="6255383" y="2100964"/>
                  <a:ext cx="477408" cy="477408"/>
                </a:xfrm>
                <a:prstGeom prst="ellipse">
                  <a:avLst/>
                </a:prstGeom>
                <a:solidFill>
                  <a:srgbClr val="EEC231"/>
                </a:solidFill>
                <a:ln w="254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3" name="Group 172">
                  <a:extLst>
                    <a:ext uri="{FF2B5EF4-FFF2-40B4-BE49-F238E27FC236}">
                      <a16:creationId xmlns:a16="http://schemas.microsoft.com/office/drawing/2014/main" id="{FA99BE6D-B8A9-4371-AFFC-348337BAD4BE}"/>
                    </a:ext>
                  </a:extLst>
                </p:cNvPr>
                <p:cNvGrpSpPr/>
                <p:nvPr/>
              </p:nvGrpSpPr>
              <p:grpSpPr>
                <a:xfrm>
                  <a:off x="6362455" y="2250936"/>
                  <a:ext cx="263270" cy="177464"/>
                  <a:chOff x="1615053" y="6540493"/>
                  <a:chExt cx="409856" cy="276275"/>
                </a:xfrm>
                <a:solidFill>
                  <a:schemeClr val="accent4"/>
                </a:solidFill>
              </p:grpSpPr>
              <p:sp>
                <p:nvSpPr>
                  <p:cNvPr id="174" name="Freeform: Shape 173">
                    <a:extLst>
                      <a:ext uri="{FF2B5EF4-FFF2-40B4-BE49-F238E27FC236}">
                        <a16:creationId xmlns:a16="http://schemas.microsoft.com/office/drawing/2014/main" id="{435C89AB-8043-4B9F-9A14-C54B0A6158F5}"/>
                      </a:ext>
                    </a:extLst>
                  </p:cNvPr>
                  <p:cNvSpPr/>
                  <p:nvPr/>
                </p:nvSpPr>
                <p:spPr bwMode="auto">
                  <a:xfrm rot="2700000">
                    <a:off x="1614230" y="6597992"/>
                    <a:ext cx="164105" cy="162459"/>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175" name="Freeform: Shape 174">
                    <a:extLst>
                      <a:ext uri="{FF2B5EF4-FFF2-40B4-BE49-F238E27FC236}">
                        <a16:creationId xmlns:a16="http://schemas.microsoft.com/office/drawing/2014/main" id="{08532CC3-0751-4B53-AC5C-5FCA4F3B6189}"/>
                      </a:ext>
                    </a:extLst>
                  </p:cNvPr>
                  <p:cNvSpPr/>
                  <p:nvPr/>
                </p:nvSpPr>
                <p:spPr bwMode="auto">
                  <a:xfrm rot="18900000" flipH="1">
                    <a:off x="1860804" y="6594743"/>
                    <a:ext cx="164105" cy="162461"/>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176" name="Rectangle 175">
                    <a:extLst>
                      <a:ext uri="{FF2B5EF4-FFF2-40B4-BE49-F238E27FC236}">
                        <a16:creationId xmlns:a16="http://schemas.microsoft.com/office/drawing/2014/main" id="{3AFB69DE-C0DD-4A2C-A4CC-DEE1280B9042}"/>
                      </a:ext>
                    </a:extLst>
                  </p:cNvPr>
                  <p:cNvSpPr/>
                  <p:nvPr/>
                </p:nvSpPr>
                <p:spPr bwMode="auto">
                  <a:xfrm rot="1119878">
                    <a:off x="1802629" y="6540493"/>
                    <a:ext cx="28471" cy="276275"/>
                  </a:xfrm>
                  <a:prstGeom prst="rect">
                    <a:avLst/>
                  </a:pr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grpSp>
          </p:grpSp>
        </p:grpSp>
      </p:grpSp>
      <p:grpSp>
        <p:nvGrpSpPr>
          <p:cNvPr id="211" name="Group 210">
            <a:extLst>
              <a:ext uri="{FF2B5EF4-FFF2-40B4-BE49-F238E27FC236}">
                <a16:creationId xmlns:a16="http://schemas.microsoft.com/office/drawing/2014/main" id="{5A4DEC03-F569-4281-B552-BD8DF39EC6BD}"/>
              </a:ext>
              <a:ext uri="{C183D7F6-B498-43B3-948B-1728B52AA6E4}">
                <adec:decorative xmlns:adec="http://schemas.microsoft.com/office/drawing/2017/decorative" val="1"/>
              </a:ext>
            </a:extLst>
          </p:cNvPr>
          <p:cNvGrpSpPr/>
          <p:nvPr/>
        </p:nvGrpSpPr>
        <p:grpSpPr>
          <a:xfrm>
            <a:off x="8238560" y="1953021"/>
            <a:ext cx="1169630" cy="1169630"/>
            <a:chOff x="4716780" y="3958769"/>
            <a:chExt cx="1169630" cy="1169630"/>
          </a:xfrm>
        </p:grpSpPr>
        <p:sp>
          <p:nvSpPr>
            <p:cNvPr id="103" name="Oval 102">
              <a:extLst>
                <a:ext uri="{FF2B5EF4-FFF2-40B4-BE49-F238E27FC236}">
                  <a16:creationId xmlns:a16="http://schemas.microsoft.com/office/drawing/2014/main" id="{CDAACB4F-D849-4205-9C7A-70901BEFDF3B}"/>
                </a:ext>
              </a:extLst>
            </p:cNvPr>
            <p:cNvSpPr/>
            <p:nvPr/>
          </p:nvSpPr>
          <p:spPr bwMode="auto">
            <a:xfrm>
              <a:off x="4716780" y="3958769"/>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0" name="Picture 79">
              <a:extLst>
                <a:ext uri="{FF2B5EF4-FFF2-40B4-BE49-F238E27FC236}">
                  <a16:creationId xmlns:a16="http://schemas.microsoft.com/office/drawing/2014/main" id="{6E6A405B-DEBA-481B-9323-836EADEB1D58}"/>
                </a:ext>
                <a:ext uri="{C183D7F6-B498-43B3-948B-1728B52AA6E4}">
                  <adec:decorative xmlns:adec="http://schemas.microsoft.com/office/drawing/2017/decorative" val="1"/>
                </a:ext>
              </a:extLst>
            </p:cNvPr>
            <p:cNvPicPr>
              <a:picLocks/>
            </p:cNvPicPr>
            <p:nvPr/>
          </p:nvPicPr>
          <p:blipFill rotWithShape="1">
            <a:blip r:embed="rId4"/>
            <a:srcRect l="19450" t="21306" r="19145" b="22682"/>
            <a:stretch/>
          </p:blipFill>
          <p:spPr>
            <a:xfrm>
              <a:off x="4885028" y="4163601"/>
              <a:ext cx="833134" cy="759967"/>
            </a:xfrm>
            <a:prstGeom prst="rect">
              <a:avLst/>
            </a:prstGeom>
            <a:effectLst/>
          </p:spPr>
        </p:pic>
      </p:grpSp>
      <p:grpSp>
        <p:nvGrpSpPr>
          <p:cNvPr id="194" name="Group 193">
            <a:extLst>
              <a:ext uri="{FF2B5EF4-FFF2-40B4-BE49-F238E27FC236}">
                <a16:creationId xmlns:a16="http://schemas.microsoft.com/office/drawing/2014/main" id="{C13A5097-EE47-42F4-A072-99C9B1E41D5E}"/>
              </a:ext>
              <a:ext uri="{C183D7F6-B498-43B3-948B-1728B52AA6E4}">
                <adec:decorative xmlns:adec="http://schemas.microsoft.com/office/drawing/2017/decorative" val="1"/>
              </a:ext>
            </a:extLst>
          </p:cNvPr>
          <p:cNvGrpSpPr/>
          <p:nvPr/>
        </p:nvGrpSpPr>
        <p:grpSpPr>
          <a:xfrm>
            <a:off x="5511185" y="1953021"/>
            <a:ext cx="1169630" cy="1169630"/>
            <a:chOff x="1602125" y="4006253"/>
            <a:chExt cx="1169630" cy="1169630"/>
          </a:xfrm>
        </p:grpSpPr>
        <p:sp>
          <p:nvSpPr>
            <p:cNvPr id="101" name="Oval 100">
              <a:extLst>
                <a:ext uri="{FF2B5EF4-FFF2-40B4-BE49-F238E27FC236}">
                  <a16:creationId xmlns:a16="http://schemas.microsoft.com/office/drawing/2014/main" id="{6BFE6DA2-6833-4C67-BB1B-9EE46C57494A}"/>
                </a:ext>
              </a:extLst>
            </p:cNvPr>
            <p:cNvSpPr/>
            <p:nvPr/>
          </p:nvSpPr>
          <p:spPr bwMode="auto">
            <a:xfrm>
              <a:off x="1602125" y="4006253"/>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3" name="Group 192">
              <a:extLst>
                <a:ext uri="{FF2B5EF4-FFF2-40B4-BE49-F238E27FC236}">
                  <a16:creationId xmlns:a16="http://schemas.microsoft.com/office/drawing/2014/main" id="{AF50E637-E0C0-49F4-B5B1-0D6B2F14554F}"/>
                </a:ext>
              </a:extLst>
            </p:cNvPr>
            <p:cNvGrpSpPr/>
            <p:nvPr/>
          </p:nvGrpSpPr>
          <p:grpSpPr>
            <a:xfrm>
              <a:off x="1869044" y="4304608"/>
              <a:ext cx="734242" cy="655968"/>
              <a:chOff x="1869044" y="4304608"/>
              <a:chExt cx="734242" cy="655968"/>
            </a:xfrm>
          </p:grpSpPr>
          <p:grpSp>
            <p:nvGrpSpPr>
              <p:cNvPr id="68" name="Group 67">
                <a:extLst>
                  <a:ext uri="{FF2B5EF4-FFF2-40B4-BE49-F238E27FC236}">
                    <a16:creationId xmlns:a16="http://schemas.microsoft.com/office/drawing/2014/main" id="{317D1AE9-D954-4FA4-A32E-E3005F23EF51}"/>
                  </a:ext>
                </a:extLst>
              </p:cNvPr>
              <p:cNvGrpSpPr/>
              <p:nvPr/>
            </p:nvGrpSpPr>
            <p:grpSpPr>
              <a:xfrm>
                <a:off x="1869044" y="4304608"/>
                <a:ext cx="635792" cy="477953"/>
                <a:chOff x="783752" y="6948077"/>
                <a:chExt cx="1138238" cy="855663"/>
              </a:xfrm>
              <a:solidFill>
                <a:schemeClr val="tx1"/>
              </a:solidFill>
            </p:grpSpPr>
            <p:sp>
              <p:nvSpPr>
                <p:cNvPr id="69" name="Rectangle 9">
                  <a:extLst>
                    <a:ext uri="{FF2B5EF4-FFF2-40B4-BE49-F238E27FC236}">
                      <a16:creationId xmlns:a16="http://schemas.microsoft.com/office/drawing/2014/main" id="{01A210E1-7AAB-4363-8FBD-157771B70D0C}"/>
                    </a:ext>
                  </a:extLst>
                </p:cNvPr>
                <p:cNvSpPr>
                  <a:spLocks noChangeArrowheads="1"/>
                </p:cNvSpPr>
                <p:nvPr/>
              </p:nvSpPr>
              <p:spPr bwMode="auto">
                <a:xfrm>
                  <a:off x="783752" y="6948077"/>
                  <a:ext cx="1138238" cy="106363"/>
                </a:xfrm>
                <a:prstGeom prst="rect">
                  <a:avLst/>
                </a:prstGeom>
                <a:solidFill>
                  <a:srgbClr val="F2C81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0" name="Rectangle 10">
                  <a:extLst>
                    <a:ext uri="{FF2B5EF4-FFF2-40B4-BE49-F238E27FC236}">
                      <a16:creationId xmlns:a16="http://schemas.microsoft.com/office/drawing/2014/main" id="{B0D388D0-AE55-4250-A88E-A5630C1CAEEE}"/>
                    </a:ext>
                  </a:extLst>
                </p:cNvPr>
                <p:cNvSpPr>
                  <a:spLocks noChangeArrowheads="1"/>
                </p:cNvSpPr>
                <p:nvPr/>
              </p:nvSpPr>
              <p:spPr bwMode="auto">
                <a:xfrm>
                  <a:off x="783752" y="7054440"/>
                  <a:ext cx="1138238" cy="74930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1" name="Oval 11">
                  <a:extLst>
                    <a:ext uri="{FF2B5EF4-FFF2-40B4-BE49-F238E27FC236}">
                      <a16:creationId xmlns:a16="http://schemas.microsoft.com/office/drawing/2014/main" id="{2C672CDE-7AE8-4CCB-9B44-94BFE43D1DC6}"/>
                    </a:ext>
                  </a:extLst>
                </p:cNvPr>
                <p:cNvSpPr>
                  <a:spLocks noChangeArrowheads="1"/>
                </p:cNvSpPr>
                <p:nvPr/>
              </p:nvSpPr>
              <p:spPr bwMode="auto">
                <a:xfrm>
                  <a:off x="820265" y="6984590"/>
                  <a:ext cx="34925" cy="3492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2" name="Oval 12">
                  <a:extLst>
                    <a:ext uri="{FF2B5EF4-FFF2-40B4-BE49-F238E27FC236}">
                      <a16:creationId xmlns:a16="http://schemas.microsoft.com/office/drawing/2014/main" id="{1126A864-67D6-4349-A4E4-53D0747A964B}"/>
                    </a:ext>
                  </a:extLst>
                </p:cNvPr>
                <p:cNvSpPr>
                  <a:spLocks noChangeArrowheads="1"/>
                </p:cNvSpPr>
                <p:nvPr/>
              </p:nvSpPr>
              <p:spPr bwMode="auto">
                <a:xfrm>
                  <a:off x="872652" y="6984590"/>
                  <a:ext cx="34925" cy="3492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3" name="Oval 13">
                  <a:extLst>
                    <a:ext uri="{FF2B5EF4-FFF2-40B4-BE49-F238E27FC236}">
                      <a16:creationId xmlns:a16="http://schemas.microsoft.com/office/drawing/2014/main" id="{FF2B0405-00FE-437F-9C5D-5E1F70564E97}"/>
                    </a:ext>
                  </a:extLst>
                </p:cNvPr>
                <p:cNvSpPr>
                  <a:spLocks noChangeArrowheads="1"/>
                </p:cNvSpPr>
                <p:nvPr/>
              </p:nvSpPr>
              <p:spPr bwMode="auto">
                <a:xfrm>
                  <a:off x="926627" y="6984590"/>
                  <a:ext cx="34925" cy="3492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E3196ED1-BAA1-4D5A-97D9-240208FFE245}"/>
                  </a:ext>
                </a:extLst>
              </p:cNvPr>
              <p:cNvGrpSpPr/>
              <p:nvPr/>
            </p:nvGrpSpPr>
            <p:grpSpPr>
              <a:xfrm>
                <a:off x="2209364" y="4566654"/>
                <a:ext cx="393922" cy="393922"/>
                <a:chOff x="6255383" y="2100964"/>
                <a:chExt cx="477408" cy="477408"/>
              </a:xfrm>
            </p:grpSpPr>
            <p:sp>
              <p:nvSpPr>
                <p:cNvPr id="188" name="Oval 187">
                  <a:extLst>
                    <a:ext uri="{FF2B5EF4-FFF2-40B4-BE49-F238E27FC236}">
                      <a16:creationId xmlns:a16="http://schemas.microsoft.com/office/drawing/2014/main" id="{64B7812E-B6D6-4089-B631-26CA5F26D38C}"/>
                    </a:ext>
                  </a:extLst>
                </p:cNvPr>
                <p:cNvSpPr/>
                <p:nvPr/>
              </p:nvSpPr>
              <p:spPr bwMode="auto">
                <a:xfrm>
                  <a:off x="6255383" y="2100964"/>
                  <a:ext cx="477408" cy="477408"/>
                </a:xfrm>
                <a:prstGeom prst="ellipse">
                  <a:avLst/>
                </a:prstGeom>
                <a:solidFill>
                  <a:srgbClr val="F2C811"/>
                </a:solidFill>
                <a:ln w="254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9" name="Group 188">
                  <a:extLst>
                    <a:ext uri="{FF2B5EF4-FFF2-40B4-BE49-F238E27FC236}">
                      <a16:creationId xmlns:a16="http://schemas.microsoft.com/office/drawing/2014/main" id="{33BC481C-6120-4451-9483-2E2C4B22EEEC}"/>
                    </a:ext>
                  </a:extLst>
                </p:cNvPr>
                <p:cNvGrpSpPr/>
                <p:nvPr/>
              </p:nvGrpSpPr>
              <p:grpSpPr>
                <a:xfrm>
                  <a:off x="6362455" y="2250936"/>
                  <a:ext cx="263270" cy="177464"/>
                  <a:chOff x="1615053" y="6540493"/>
                  <a:chExt cx="409856" cy="276275"/>
                </a:xfrm>
                <a:solidFill>
                  <a:schemeClr val="accent4"/>
                </a:solidFill>
              </p:grpSpPr>
              <p:sp>
                <p:nvSpPr>
                  <p:cNvPr id="190" name="Freeform: Shape 189">
                    <a:extLst>
                      <a:ext uri="{FF2B5EF4-FFF2-40B4-BE49-F238E27FC236}">
                        <a16:creationId xmlns:a16="http://schemas.microsoft.com/office/drawing/2014/main" id="{6303A1E4-19A8-491A-BF47-7808AED2D6FB}"/>
                      </a:ext>
                    </a:extLst>
                  </p:cNvPr>
                  <p:cNvSpPr/>
                  <p:nvPr/>
                </p:nvSpPr>
                <p:spPr bwMode="auto">
                  <a:xfrm rot="2700000">
                    <a:off x="1614230" y="6597992"/>
                    <a:ext cx="164105" cy="162459"/>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solidFill>
                          <a:srgbClr val="243A5E"/>
                        </a:solidFill>
                      </a:ln>
                      <a:solidFill>
                        <a:srgbClr val="243A5E"/>
                      </a:solidFill>
                      <a:effectLst/>
                      <a:uLnTx/>
                      <a:uFillTx/>
                      <a:latin typeface="Segoe UI"/>
                      <a:ea typeface="+mn-ea"/>
                      <a:cs typeface="Segoe UI" pitchFamily="34" charset="0"/>
                    </a:endParaRPr>
                  </a:p>
                </p:txBody>
              </p:sp>
              <p:sp>
                <p:nvSpPr>
                  <p:cNvPr id="191" name="Freeform: Shape 190">
                    <a:extLst>
                      <a:ext uri="{FF2B5EF4-FFF2-40B4-BE49-F238E27FC236}">
                        <a16:creationId xmlns:a16="http://schemas.microsoft.com/office/drawing/2014/main" id="{DC01490E-3CAD-4F11-8A2D-583485BF350D}"/>
                      </a:ext>
                    </a:extLst>
                  </p:cNvPr>
                  <p:cNvSpPr/>
                  <p:nvPr/>
                </p:nvSpPr>
                <p:spPr bwMode="auto">
                  <a:xfrm rot="18900000" flipH="1">
                    <a:off x="1860804" y="6594743"/>
                    <a:ext cx="164105" cy="162461"/>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192" name="Rectangle 191">
                    <a:extLst>
                      <a:ext uri="{FF2B5EF4-FFF2-40B4-BE49-F238E27FC236}">
                        <a16:creationId xmlns:a16="http://schemas.microsoft.com/office/drawing/2014/main" id="{51B54BB4-3A1F-4431-856D-6B8C6AAD66F0}"/>
                      </a:ext>
                    </a:extLst>
                  </p:cNvPr>
                  <p:cNvSpPr/>
                  <p:nvPr/>
                </p:nvSpPr>
                <p:spPr bwMode="auto">
                  <a:xfrm rot="1119878">
                    <a:off x="1802629" y="6540493"/>
                    <a:ext cx="28471" cy="276275"/>
                  </a:xfrm>
                  <a:prstGeom prst="rect">
                    <a:avLst/>
                  </a:pr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grpSp>
          </p:grpSp>
        </p:grpSp>
      </p:grpSp>
      <p:grpSp>
        <p:nvGrpSpPr>
          <p:cNvPr id="210" name="Group 209">
            <a:extLst>
              <a:ext uri="{FF2B5EF4-FFF2-40B4-BE49-F238E27FC236}">
                <a16:creationId xmlns:a16="http://schemas.microsoft.com/office/drawing/2014/main" id="{C8BD4C43-7D38-4505-AD4A-CEB844AFF136}"/>
              </a:ext>
              <a:ext uri="{C183D7F6-B498-43B3-948B-1728B52AA6E4}">
                <adec:decorative xmlns:adec="http://schemas.microsoft.com/office/drawing/2017/decorative" val="1"/>
              </a:ext>
            </a:extLst>
          </p:cNvPr>
          <p:cNvGrpSpPr/>
          <p:nvPr/>
        </p:nvGrpSpPr>
        <p:grpSpPr>
          <a:xfrm>
            <a:off x="9715858" y="1962372"/>
            <a:ext cx="1169630" cy="1169630"/>
            <a:chOff x="6046529" y="3968120"/>
            <a:chExt cx="1169630" cy="1169630"/>
          </a:xfrm>
        </p:grpSpPr>
        <p:sp>
          <p:nvSpPr>
            <p:cNvPr id="200" name="Oval 199">
              <a:extLst>
                <a:ext uri="{FF2B5EF4-FFF2-40B4-BE49-F238E27FC236}">
                  <a16:creationId xmlns:a16="http://schemas.microsoft.com/office/drawing/2014/main" id="{26790744-210D-4888-A048-A213D9FB394F}"/>
                </a:ext>
              </a:extLst>
            </p:cNvPr>
            <p:cNvSpPr/>
            <p:nvPr/>
          </p:nvSpPr>
          <p:spPr bwMode="auto">
            <a:xfrm>
              <a:off x="6046529" y="3968120"/>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09" name="Graphic 208">
              <a:extLst>
                <a:ext uri="{FF2B5EF4-FFF2-40B4-BE49-F238E27FC236}">
                  <a16:creationId xmlns:a16="http://schemas.microsoft.com/office/drawing/2014/main" id="{D12ADA4C-6CFE-463C-9FA9-2475BFF2DF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70787" y="4192378"/>
              <a:ext cx="721115" cy="721115"/>
            </a:xfrm>
            <a:prstGeom prst="rect">
              <a:avLst/>
            </a:prstGeom>
          </p:spPr>
        </p:pic>
      </p:grpSp>
      <p:sp>
        <p:nvSpPr>
          <p:cNvPr id="214" name="Rectangle 213">
            <a:extLst>
              <a:ext uri="{FF2B5EF4-FFF2-40B4-BE49-F238E27FC236}">
                <a16:creationId xmlns:a16="http://schemas.microsoft.com/office/drawing/2014/main" id="{2F9035A3-484A-4C69-88C4-633E199C4FE1}"/>
              </a:ext>
            </a:extLst>
          </p:cNvPr>
          <p:cNvSpPr/>
          <p:nvPr/>
        </p:nvSpPr>
        <p:spPr>
          <a:xfrm>
            <a:off x="1762380" y="1426882"/>
            <a:ext cx="8667241" cy="400110"/>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000000"/>
                    </a:gs>
                    <a:gs pos="100000">
                      <a:srgbClr val="000000"/>
                    </a:gs>
                  </a:gsLst>
                  <a:lin ang="5400000" scaled="0"/>
                </a:gradFill>
                <a:effectLst/>
                <a:uLnTx/>
                <a:uFillTx/>
                <a:latin typeface="Segoe UI Body"/>
                <a:ea typeface="+mn-ea"/>
                <a:cs typeface="Segoe UI" pitchFamily="34" charset="0"/>
              </a:rPr>
              <a:t>Requires end-user authentication to Power BI</a:t>
            </a:r>
          </a:p>
        </p:txBody>
      </p:sp>
    </p:spTree>
    <p:extLst>
      <p:ext uri="{BB962C8B-B14F-4D97-AF65-F5344CB8AC3E}">
        <p14:creationId xmlns:p14="http://schemas.microsoft.com/office/powerpoint/2010/main" val="341855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par>
                                <p:cTn id="8" presetID="42" presetClass="path" presetSubtype="0" decel="100000" fill="hold" nodeType="withEffect">
                                  <p:stCondLst>
                                    <p:cond delay="50"/>
                                  </p:stCondLst>
                                  <p:childTnLst>
                                    <p:animMotion origin="layout" path="M 5E-6 -1.11111E-6 L 5E-6 0.02384 " pathEditMode="relative" rAng="0" ptsTypes="AA">
                                      <p:cBhvr>
                                        <p:cTn id="9" dur="500" spd="-100000" fill="hold"/>
                                        <p:tgtEl>
                                          <p:spTgt spid="170"/>
                                        </p:tgtEl>
                                        <p:attrNameLst>
                                          <p:attrName>ppt_x</p:attrName>
                                          <p:attrName>ppt_y</p:attrName>
                                        </p:attrNameLst>
                                      </p:cBhvr>
                                      <p:rCtr x="0" y="1181"/>
                                    </p:animMotion>
                                  </p:childTnLst>
                                </p:cTn>
                              </p:par>
                              <p:par>
                                <p:cTn id="10" presetID="10" presetClass="entr" presetSubtype="0" fill="hold" grpId="0" nodeType="withEffect">
                                  <p:stCondLst>
                                    <p:cond delay="20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500"/>
                                        <p:tgtEl>
                                          <p:spTgt spid="94"/>
                                        </p:tgtEl>
                                      </p:cBhvr>
                                    </p:animEffect>
                                  </p:childTnLst>
                                </p:cTn>
                              </p:par>
                              <p:par>
                                <p:cTn id="13" presetID="10" presetClass="entr" presetSubtype="0" fill="hold" nodeType="withEffect">
                                  <p:stCondLst>
                                    <p:cond delay="200"/>
                                  </p:stCondLst>
                                  <p:childTnLst>
                                    <p:set>
                                      <p:cBhvr>
                                        <p:cTn id="14" dur="1" fill="hold">
                                          <p:stCondLst>
                                            <p:cond delay="0"/>
                                          </p:stCondLst>
                                        </p:cTn>
                                        <p:tgtEl>
                                          <p:spTgt spid="180"/>
                                        </p:tgtEl>
                                        <p:attrNameLst>
                                          <p:attrName>style.visibility</p:attrName>
                                        </p:attrNameLst>
                                      </p:cBhvr>
                                      <p:to>
                                        <p:strVal val="visible"/>
                                      </p:to>
                                    </p:set>
                                    <p:animEffect transition="in" filter="fade">
                                      <p:cBhvr>
                                        <p:cTn id="15" dur="500"/>
                                        <p:tgtEl>
                                          <p:spTgt spid="180"/>
                                        </p:tgtEl>
                                      </p:cBhvr>
                                    </p:animEffect>
                                  </p:childTnLst>
                                </p:cTn>
                              </p:par>
                              <p:par>
                                <p:cTn id="16" presetID="42" presetClass="path" presetSubtype="0" decel="100000" fill="hold" nodeType="withEffect">
                                  <p:stCondLst>
                                    <p:cond delay="200"/>
                                  </p:stCondLst>
                                  <p:childTnLst>
                                    <p:animMotion origin="layout" path="M 0 3.33333E-6 L 0 0.02384 " pathEditMode="relative" rAng="0" ptsTypes="AA">
                                      <p:cBhvr>
                                        <p:cTn id="17" dur="500" spd="-100000" fill="hold"/>
                                        <p:tgtEl>
                                          <p:spTgt spid="180"/>
                                        </p:tgtEl>
                                        <p:attrNameLst>
                                          <p:attrName>ppt_x</p:attrName>
                                          <p:attrName>ppt_y</p:attrName>
                                        </p:attrNameLst>
                                      </p:cBhvr>
                                      <p:rCtr x="0" y="1181"/>
                                    </p:animMotion>
                                  </p:childTnLst>
                                </p:cTn>
                              </p:par>
                              <p:par>
                                <p:cTn id="18" presetID="10" presetClass="entr" presetSubtype="0" fill="hold" grpId="0" nodeType="withEffect">
                                  <p:stCondLst>
                                    <p:cond delay="35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par>
                                <p:cTn id="21" presetID="10" presetClass="entr" presetSubtype="0" fill="hold" nodeType="withEffect">
                                  <p:stCondLst>
                                    <p:cond delay="350"/>
                                  </p:stCondLst>
                                  <p:childTnLst>
                                    <p:set>
                                      <p:cBhvr>
                                        <p:cTn id="22" dur="1" fill="hold">
                                          <p:stCondLst>
                                            <p:cond delay="0"/>
                                          </p:stCondLst>
                                        </p:cTn>
                                        <p:tgtEl>
                                          <p:spTgt spid="194"/>
                                        </p:tgtEl>
                                        <p:attrNameLst>
                                          <p:attrName>style.visibility</p:attrName>
                                        </p:attrNameLst>
                                      </p:cBhvr>
                                      <p:to>
                                        <p:strVal val="visible"/>
                                      </p:to>
                                    </p:set>
                                    <p:animEffect transition="in" filter="fade">
                                      <p:cBhvr>
                                        <p:cTn id="23" dur="500"/>
                                        <p:tgtEl>
                                          <p:spTgt spid="194"/>
                                        </p:tgtEl>
                                      </p:cBhvr>
                                    </p:animEffect>
                                  </p:childTnLst>
                                </p:cTn>
                              </p:par>
                              <p:par>
                                <p:cTn id="24" presetID="42" presetClass="path" presetSubtype="0" decel="100000" fill="hold" nodeType="withEffect">
                                  <p:stCondLst>
                                    <p:cond delay="350"/>
                                  </p:stCondLst>
                                  <p:childTnLst>
                                    <p:animMotion origin="layout" path="M 0 2.59259E-6 L 0 0.02384 " pathEditMode="relative" rAng="0" ptsTypes="AA">
                                      <p:cBhvr>
                                        <p:cTn id="25" dur="500" spd="-100000" fill="hold"/>
                                        <p:tgtEl>
                                          <p:spTgt spid="194"/>
                                        </p:tgtEl>
                                        <p:attrNameLst>
                                          <p:attrName>ppt_x</p:attrName>
                                          <p:attrName>ppt_y</p:attrName>
                                        </p:attrNameLst>
                                      </p:cBhvr>
                                      <p:rCtr x="0" y="1181"/>
                                    </p:animMotion>
                                  </p:childTnLst>
                                </p:cTn>
                              </p:par>
                              <p:par>
                                <p:cTn id="26" presetID="10" presetClass="entr" presetSubtype="0" fill="hold" grpId="0" nodeType="withEffect">
                                  <p:stCondLst>
                                    <p:cond delay="50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par>
                                <p:cTn id="29" presetID="10" presetClass="entr" presetSubtype="0" fill="hold" nodeType="withEffect">
                                  <p:stCondLst>
                                    <p:cond delay="50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par>
                                <p:cTn id="32" presetID="42" presetClass="path" presetSubtype="0" decel="100000" fill="hold" nodeType="withEffect">
                                  <p:stCondLst>
                                    <p:cond delay="500"/>
                                  </p:stCondLst>
                                  <p:childTnLst>
                                    <p:animMotion origin="layout" path="M 2.08333E-6 2.59259E-6 L 2.08333E-6 0.02384 " pathEditMode="relative" rAng="0" ptsTypes="AA">
                                      <p:cBhvr>
                                        <p:cTn id="33" dur="500" spd="-100000" fill="hold"/>
                                        <p:tgtEl>
                                          <p:spTgt spid="211"/>
                                        </p:tgtEl>
                                        <p:attrNameLst>
                                          <p:attrName>ppt_x</p:attrName>
                                          <p:attrName>ppt_y</p:attrName>
                                        </p:attrNameLst>
                                      </p:cBhvr>
                                      <p:rCtr x="0" y="1181"/>
                                    </p:animMotion>
                                  </p:childTnLst>
                                </p:cTn>
                              </p:par>
                              <p:par>
                                <p:cTn id="34" presetID="10" presetClass="entr" presetSubtype="0" fill="hold" nodeType="withEffect">
                                  <p:stCondLst>
                                    <p:cond delay="500"/>
                                  </p:stCondLst>
                                  <p:childTnLst>
                                    <p:set>
                                      <p:cBhvr>
                                        <p:cTn id="35" dur="1" fill="hold">
                                          <p:stCondLst>
                                            <p:cond delay="0"/>
                                          </p:stCondLst>
                                        </p:cTn>
                                        <p:tgtEl>
                                          <p:spTgt spid="210"/>
                                        </p:tgtEl>
                                        <p:attrNameLst>
                                          <p:attrName>style.visibility</p:attrName>
                                        </p:attrNameLst>
                                      </p:cBhvr>
                                      <p:to>
                                        <p:strVal val="visible"/>
                                      </p:to>
                                    </p:set>
                                    <p:animEffect transition="in" filter="fade">
                                      <p:cBhvr>
                                        <p:cTn id="36" dur="500"/>
                                        <p:tgtEl>
                                          <p:spTgt spid="210"/>
                                        </p:tgtEl>
                                      </p:cBhvr>
                                    </p:animEffect>
                                  </p:childTnLst>
                                </p:cTn>
                              </p:par>
                              <p:par>
                                <p:cTn id="37" presetID="42" presetClass="path" presetSubtype="0" decel="100000" fill="hold" nodeType="withEffect">
                                  <p:stCondLst>
                                    <p:cond delay="500"/>
                                  </p:stCondLst>
                                  <p:childTnLst>
                                    <p:animMotion origin="layout" path="M -1.66667E-6 3.7037E-6 L -1.66667E-6 0.02384 " pathEditMode="relative" rAng="0" ptsTypes="AA">
                                      <p:cBhvr>
                                        <p:cTn id="38" dur="500" spd="-100000" fill="hold"/>
                                        <p:tgtEl>
                                          <p:spTgt spid="210"/>
                                        </p:tgtEl>
                                        <p:attrNameLst>
                                          <p:attrName>ppt_x</p:attrName>
                                          <p:attrName>ppt_y</p:attrName>
                                        </p:attrNameLst>
                                      </p:cBhvr>
                                      <p:rCtr x="0" y="1181"/>
                                    </p:animMotion>
                                  </p:childTnLst>
                                </p:cTn>
                              </p:par>
                              <p:par>
                                <p:cTn id="39" presetID="10" presetClass="entr" presetSubtype="0" fill="hold" grpId="0" nodeType="withEffect">
                                  <p:stCondLst>
                                    <p:cond delay="650"/>
                                  </p:stCondLst>
                                  <p:childTnLst>
                                    <p:set>
                                      <p:cBhvr>
                                        <p:cTn id="40" dur="1" fill="hold">
                                          <p:stCondLst>
                                            <p:cond delay="0"/>
                                          </p:stCondLst>
                                        </p:cTn>
                                        <p:tgtEl>
                                          <p:spTgt spid="97"/>
                                        </p:tgtEl>
                                        <p:attrNameLst>
                                          <p:attrName>style.visibility</p:attrName>
                                        </p:attrNameLst>
                                      </p:cBhvr>
                                      <p:to>
                                        <p:strVal val="visible"/>
                                      </p:to>
                                    </p:set>
                                    <p:animEffect transition="in" filter="fade">
                                      <p:cBhvr>
                                        <p:cTn id="41" dur="500"/>
                                        <p:tgtEl>
                                          <p:spTgt spid="9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13"/>
                                        </p:tgtEl>
                                        <p:attrNameLst>
                                          <p:attrName>style.visibility</p:attrName>
                                        </p:attrNameLst>
                                      </p:cBhvr>
                                      <p:to>
                                        <p:strVal val="visible"/>
                                      </p:to>
                                    </p:set>
                                    <p:animEffect transition="in" filter="wipe(left)">
                                      <p:cBhvr>
                                        <p:cTn id="46" dur="500"/>
                                        <p:tgtEl>
                                          <p:spTgt spid="213"/>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14"/>
                                        </p:tgtEl>
                                        <p:attrNameLst>
                                          <p:attrName>style.visibility</p:attrName>
                                        </p:attrNameLst>
                                      </p:cBhvr>
                                      <p:to>
                                        <p:strVal val="visible"/>
                                      </p:to>
                                    </p:set>
                                    <p:animEffect transition="in" filter="fade">
                                      <p:cBhvr>
                                        <p:cTn id="49"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p:bldP spid="94" grpId="0"/>
      <p:bldP spid="96" grpId="0"/>
      <p:bldP spid="97" grpId="0"/>
      <p:bldP spid="95" grpId="0"/>
      <p:bldP spid="2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1FA3237-4F02-47EE-8E19-0899E8AFC022}"/>
              </a:ext>
              <a:ext uri="{C183D7F6-B498-43B3-948B-1728B52AA6E4}">
                <adec:decorative xmlns:adec="http://schemas.microsoft.com/office/drawing/2017/decorative" val="1"/>
              </a:ext>
            </a:extLst>
          </p:cNvPr>
          <p:cNvSpPr/>
          <p:nvPr/>
        </p:nvSpPr>
        <p:spPr bwMode="auto">
          <a:xfrm>
            <a:off x="6457842" y="621266"/>
            <a:ext cx="4957074" cy="5422181"/>
          </a:xfrm>
          <a:prstGeom prst="roundRect">
            <a:avLst>
              <a:gd name="adj" fmla="val 5302"/>
            </a:avLst>
          </a:prstGeom>
          <a:solidFill>
            <a:schemeClr val="bg1"/>
          </a:solidFill>
          <a:ln w="190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6DB5F748-8DAB-464D-8610-DF41A080FD9D}"/>
              </a:ext>
              <a:ext uri="{C183D7F6-B498-43B3-948B-1728B52AA6E4}">
                <adec:decorative xmlns:adec="http://schemas.microsoft.com/office/drawing/2017/decorative" val="1"/>
              </a:ext>
            </a:extLst>
          </p:cNvPr>
          <p:cNvSpPr/>
          <p:nvPr/>
        </p:nvSpPr>
        <p:spPr bwMode="auto">
          <a:xfrm>
            <a:off x="797546" y="621266"/>
            <a:ext cx="4957074" cy="5422181"/>
          </a:xfrm>
          <a:prstGeom prst="roundRect">
            <a:avLst>
              <a:gd name="adj" fmla="val 4928"/>
            </a:avLst>
          </a:prstGeom>
          <a:noFill/>
          <a:ln w="190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93">
            <a:extLst>
              <a:ext uri="{FF2B5EF4-FFF2-40B4-BE49-F238E27FC236}">
                <a16:creationId xmlns:a16="http://schemas.microsoft.com/office/drawing/2014/main" id="{DAD677C3-32BA-4D5B-B449-AC3A6FF6A61C}"/>
              </a:ext>
            </a:extLst>
          </p:cNvPr>
          <p:cNvSpPr txBox="1">
            <a:spLocks noGrp="1"/>
          </p:cNvSpPr>
          <p:nvPr>
            <p:ph type="title" idx="4294967295"/>
          </p:nvPr>
        </p:nvSpPr>
        <p:spPr>
          <a:xfrm>
            <a:off x="797546" y="2340249"/>
            <a:ext cx="4957074" cy="5816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43A5E"/>
                </a:solidFill>
                <a:effectLst/>
                <a:uLnTx/>
                <a:uFillTx/>
                <a:latin typeface="Segoe UI Body"/>
                <a:ea typeface="+mn-ea"/>
                <a:cs typeface="Segoe UI" pitchFamily="34" charset="0"/>
              </a:rPr>
              <a:t>Embed for your organization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Body"/>
                <a:ea typeface="+mn-ea"/>
                <a:cs typeface="Segoe UI" pitchFamily="34" charset="0"/>
              </a:rPr>
              <a:t>(aka User owns data)</a:t>
            </a:r>
          </a:p>
        </p:txBody>
      </p:sp>
      <p:sp>
        <p:nvSpPr>
          <p:cNvPr id="44" name="Rectangle 43">
            <a:extLst>
              <a:ext uri="{FF2B5EF4-FFF2-40B4-BE49-F238E27FC236}">
                <a16:creationId xmlns:a16="http://schemas.microsoft.com/office/drawing/2014/main" id="{454DA493-C2F7-4759-9A74-16E7FA5A05BA}"/>
              </a:ext>
            </a:extLst>
          </p:cNvPr>
          <p:cNvSpPr/>
          <p:nvPr/>
        </p:nvSpPr>
        <p:spPr>
          <a:xfrm>
            <a:off x="1074455" y="3457769"/>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Internal users</a:t>
            </a:r>
          </a:p>
        </p:txBody>
      </p:sp>
      <p:sp>
        <p:nvSpPr>
          <p:cNvPr id="36" name="Rectangle 35">
            <a:extLst>
              <a:ext uri="{FF2B5EF4-FFF2-40B4-BE49-F238E27FC236}">
                <a16:creationId xmlns:a16="http://schemas.microsoft.com/office/drawing/2014/main" id="{92502953-56A5-4AE5-A67A-0BC89DE6CDC5}"/>
              </a:ext>
            </a:extLst>
          </p:cNvPr>
          <p:cNvSpPr/>
          <p:nvPr/>
        </p:nvSpPr>
        <p:spPr>
          <a:xfrm>
            <a:off x="1074455" y="4020263"/>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Authentication to Azure AD</a:t>
            </a:r>
          </a:p>
        </p:txBody>
      </p:sp>
      <p:sp>
        <p:nvSpPr>
          <p:cNvPr id="32" name="Rectangle 31">
            <a:extLst>
              <a:ext uri="{FF2B5EF4-FFF2-40B4-BE49-F238E27FC236}">
                <a16:creationId xmlns:a16="http://schemas.microsoft.com/office/drawing/2014/main" id="{2F9035A3-484A-4C69-88C4-633E199C4FE1}"/>
              </a:ext>
            </a:extLst>
          </p:cNvPr>
          <p:cNvSpPr/>
          <p:nvPr/>
        </p:nvSpPr>
        <p:spPr>
          <a:xfrm>
            <a:off x="1074455" y="4582757"/>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End-users require Power BI license</a:t>
            </a:r>
          </a:p>
        </p:txBody>
      </p:sp>
      <p:sp>
        <p:nvSpPr>
          <p:cNvPr id="42" name="Rectangle 41">
            <a:extLst>
              <a:ext uri="{FF2B5EF4-FFF2-40B4-BE49-F238E27FC236}">
                <a16:creationId xmlns:a16="http://schemas.microsoft.com/office/drawing/2014/main" id="{B01688C7-0E55-474F-A1DF-AD2AFA6B923E}"/>
              </a:ext>
            </a:extLst>
          </p:cNvPr>
          <p:cNvSpPr/>
          <p:nvPr/>
        </p:nvSpPr>
        <p:spPr>
          <a:xfrm>
            <a:off x="1074455" y="5145251"/>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Interactive authentication flow</a:t>
            </a:r>
          </a:p>
        </p:txBody>
      </p:sp>
      <p:sp>
        <p:nvSpPr>
          <p:cNvPr id="5" name="TextBox 94">
            <a:extLst>
              <a:ext uri="{FF2B5EF4-FFF2-40B4-BE49-F238E27FC236}">
                <a16:creationId xmlns:a16="http://schemas.microsoft.com/office/drawing/2014/main" id="{8EB9CB96-0516-4050-BC1F-BAA2FC167C93}"/>
              </a:ext>
            </a:extLst>
          </p:cNvPr>
          <p:cNvSpPr txBox="1"/>
          <p:nvPr/>
        </p:nvSpPr>
        <p:spPr>
          <a:xfrm>
            <a:off x="6457842" y="2340249"/>
            <a:ext cx="4957074" cy="5816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243A5E"/>
                </a:solidFill>
                <a:effectLst/>
                <a:uLnTx/>
                <a:uFillTx/>
                <a:latin typeface="Segoe UI Body"/>
                <a:ea typeface="+mn-ea"/>
                <a:cs typeface="Segoe UI" pitchFamily="34" charset="0"/>
              </a:rPr>
              <a:t>Embed for your customers</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243A5E"/>
                </a:solidFill>
                <a:effectLst/>
                <a:uLnTx/>
                <a:uFillTx/>
                <a:latin typeface="Segoe UI Body"/>
                <a:ea typeface="+mn-ea"/>
                <a:cs typeface="Segoe UI" pitchFamily="34" charset="0"/>
              </a:rPr>
              <a:t>(aka App owns data)</a:t>
            </a:r>
          </a:p>
        </p:txBody>
      </p:sp>
      <p:grpSp>
        <p:nvGrpSpPr>
          <p:cNvPr id="6" name="Group 5">
            <a:extLst>
              <a:ext uri="{FF2B5EF4-FFF2-40B4-BE49-F238E27FC236}">
                <a16:creationId xmlns:a16="http://schemas.microsoft.com/office/drawing/2014/main" id="{278B00F6-FBC8-41CD-B550-898D4A965AEE}"/>
              </a:ext>
              <a:ext uri="{C183D7F6-B498-43B3-948B-1728B52AA6E4}">
                <adec:decorative xmlns:adec="http://schemas.microsoft.com/office/drawing/2017/decorative" val="1"/>
              </a:ext>
            </a:extLst>
          </p:cNvPr>
          <p:cNvGrpSpPr/>
          <p:nvPr/>
        </p:nvGrpSpPr>
        <p:grpSpPr>
          <a:xfrm>
            <a:off x="2691268" y="1001659"/>
            <a:ext cx="1169630" cy="1169630"/>
            <a:chOff x="5511185" y="1477416"/>
            <a:chExt cx="1169630" cy="1169630"/>
          </a:xfrm>
        </p:grpSpPr>
        <p:sp>
          <p:nvSpPr>
            <p:cNvPr id="21" name="Oval 20">
              <a:extLst>
                <a:ext uri="{FF2B5EF4-FFF2-40B4-BE49-F238E27FC236}">
                  <a16:creationId xmlns:a16="http://schemas.microsoft.com/office/drawing/2014/main" id="{6007BFDD-8021-4842-A2DB-223A30C40882}"/>
                </a:ext>
              </a:extLst>
            </p:cNvPr>
            <p:cNvSpPr/>
            <p:nvPr/>
          </p:nvSpPr>
          <p:spPr bwMode="auto">
            <a:xfrm>
              <a:off x="5511185" y="1477416"/>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3781ABDB-C4DD-4999-9BC2-8DDDF6C95C0F}"/>
                </a:ext>
              </a:extLst>
            </p:cNvPr>
            <p:cNvGrpSpPr/>
            <p:nvPr/>
          </p:nvGrpSpPr>
          <p:grpSpPr>
            <a:xfrm>
              <a:off x="5776286" y="1749933"/>
              <a:ext cx="712515" cy="692865"/>
              <a:chOff x="5766034" y="1773665"/>
              <a:chExt cx="712515" cy="692865"/>
            </a:xfrm>
          </p:grpSpPr>
          <p:grpSp>
            <p:nvGrpSpPr>
              <p:cNvPr id="23" name="Group 22">
                <a:extLst>
                  <a:ext uri="{FF2B5EF4-FFF2-40B4-BE49-F238E27FC236}">
                    <a16:creationId xmlns:a16="http://schemas.microsoft.com/office/drawing/2014/main" id="{B66B7EB1-5270-4A17-8B21-F389B5C0747D}"/>
                  </a:ext>
                </a:extLst>
              </p:cNvPr>
              <p:cNvGrpSpPr/>
              <p:nvPr/>
            </p:nvGrpSpPr>
            <p:grpSpPr>
              <a:xfrm>
                <a:off x="5766034" y="1773665"/>
                <a:ext cx="371419" cy="523162"/>
                <a:chOff x="7073900" y="2003425"/>
                <a:chExt cx="260350" cy="366713"/>
              </a:xfrm>
            </p:grpSpPr>
            <p:sp>
              <p:nvSpPr>
                <p:cNvPr id="30" name="Freeform 16">
                  <a:extLst>
                    <a:ext uri="{FF2B5EF4-FFF2-40B4-BE49-F238E27FC236}">
                      <a16:creationId xmlns:a16="http://schemas.microsoft.com/office/drawing/2014/main" id="{7C1C73F9-A18C-447B-89C4-0DDAA3E5A216}"/>
                    </a:ext>
                  </a:extLst>
                </p:cNvPr>
                <p:cNvSpPr>
                  <a:spLocks/>
                </p:cNvSpPr>
                <p:nvPr/>
              </p:nvSpPr>
              <p:spPr bwMode="auto">
                <a:xfrm>
                  <a:off x="7256463" y="2212975"/>
                  <a:ext cx="50800" cy="52388"/>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rgbClr val="F2C81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4658D24F-6A94-420B-9FD0-6A60A3DEE380}"/>
                    </a:ext>
                  </a:extLst>
                </p:cNvPr>
                <p:cNvSpPr>
                  <a:spLocks noEditPoints="1"/>
                </p:cNvSpPr>
                <p:nvPr/>
              </p:nvSpPr>
              <p:spPr bwMode="auto">
                <a:xfrm>
                  <a:off x="7073900" y="2003425"/>
                  <a:ext cx="260350" cy="366713"/>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4B259599-E58D-4D2D-B56D-ECD36F201F4F}"/>
                  </a:ext>
                </a:extLst>
              </p:cNvPr>
              <p:cNvGrpSpPr/>
              <p:nvPr/>
            </p:nvGrpSpPr>
            <p:grpSpPr>
              <a:xfrm>
                <a:off x="6084627" y="2072608"/>
                <a:ext cx="393922" cy="393922"/>
                <a:chOff x="6255383" y="2100964"/>
                <a:chExt cx="477408" cy="477408"/>
              </a:xfrm>
            </p:grpSpPr>
            <p:sp>
              <p:nvSpPr>
                <p:cNvPr id="25" name="Oval 24">
                  <a:extLst>
                    <a:ext uri="{FF2B5EF4-FFF2-40B4-BE49-F238E27FC236}">
                      <a16:creationId xmlns:a16="http://schemas.microsoft.com/office/drawing/2014/main" id="{FBD2EC23-FF60-47A5-9431-04D384F4D9A9}"/>
                    </a:ext>
                  </a:extLst>
                </p:cNvPr>
                <p:cNvSpPr/>
                <p:nvPr/>
              </p:nvSpPr>
              <p:spPr bwMode="auto">
                <a:xfrm>
                  <a:off x="6255383" y="2100964"/>
                  <a:ext cx="477408" cy="477408"/>
                </a:xfrm>
                <a:prstGeom prst="ellipse">
                  <a:avLst/>
                </a:prstGeom>
                <a:solidFill>
                  <a:srgbClr val="F2C811"/>
                </a:solidFill>
                <a:ln w="25400" cap="flat" cmpd="sng" algn="ctr">
                  <a:solidFill>
                    <a:schemeClr val="bg1">
                      <a:lumMod val="75000"/>
                      <a:lumOff val="25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6" name="Group 25">
                  <a:extLst>
                    <a:ext uri="{FF2B5EF4-FFF2-40B4-BE49-F238E27FC236}">
                      <a16:creationId xmlns:a16="http://schemas.microsoft.com/office/drawing/2014/main" id="{11A0D394-93CD-4DD4-9BE2-65DB8938351E}"/>
                    </a:ext>
                  </a:extLst>
                </p:cNvPr>
                <p:cNvGrpSpPr/>
                <p:nvPr/>
              </p:nvGrpSpPr>
              <p:grpSpPr>
                <a:xfrm>
                  <a:off x="6362455" y="2250912"/>
                  <a:ext cx="263270" cy="177463"/>
                  <a:chOff x="1615053" y="6540493"/>
                  <a:chExt cx="409856" cy="276275"/>
                </a:xfrm>
                <a:solidFill>
                  <a:schemeClr val="accent4"/>
                </a:solidFill>
              </p:grpSpPr>
              <p:sp>
                <p:nvSpPr>
                  <p:cNvPr id="27" name="Freeform: Shape 26">
                    <a:extLst>
                      <a:ext uri="{FF2B5EF4-FFF2-40B4-BE49-F238E27FC236}">
                        <a16:creationId xmlns:a16="http://schemas.microsoft.com/office/drawing/2014/main" id="{02C36138-CB83-4112-963A-6D9304FE7BF3}"/>
                      </a:ext>
                    </a:extLst>
                  </p:cNvPr>
                  <p:cNvSpPr/>
                  <p:nvPr/>
                </p:nvSpPr>
                <p:spPr bwMode="auto">
                  <a:xfrm rot="2700000">
                    <a:off x="1614230" y="6597992"/>
                    <a:ext cx="164105" cy="162459"/>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solidFill>
                          <a:srgbClr val="243A5E"/>
                        </a:solidFill>
                      </a:ln>
                      <a:solidFill>
                        <a:srgbClr val="243A5E"/>
                      </a:soli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1936AAB4-5AA5-4A51-ACAA-FE085C5209AE}"/>
                      </a:ext>
                    </a:extLst>
                  </p:cNvPr>
                  <p:cNvSpPr/>
                  <p:nvPr/>
                </p:nvSpPr>
                <p:spPr bwMode="auto">
                  <a:xfrm rot="18900000" flipH="1">
                    <a:off x="1860804" y="6594743"/>
                    <a:ext cx="164105" cy="162461"/>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1E8E85CD-2A58-4249-8DD2-7066A5C2C4D4}"/>
                      </a:ext>
                    </a:extLst>
                  </p:cNvPr>
                  <p:cNvSpPr/>
                  <p:nvPr/>
                </p:nvSpPr>
                <p:spPr bwMode="auto">
                  <a:xfrm rot="1119878">
                    <a:off x="1802629" y="6540493"/>
                    <a:ext cx="28471" cy="276275"/>
                  </a:xfrm>
                  <a:prstGeom prst="rect">
                    <a:avLst/>
                  </a:pr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grpSp>
          </p:grpSp>
        </p:grpSp>
      </p:grpSp>
      <p:grpSp>
        <p:nvGrpSpPr>
          <p:cNvPr id="7" name="Group 6">
            <a:extLst>
              <a:ext uri="{FF2B5EF4-FFF2-40B4-BE49-F238E27FC236}">
                <a16:creationId xmlns:a16="http://schemas.microsoft.com/office/drawing/2014/main" id="{D65121A6-C1C5-44E0-9B2A-AD105ECA6DD2}"/>
              </a:ext>
              <a:ext uri="{C183D7F6-B498-43B3-948B-1728B52AA6E4}">
                <adec:decorative xmlns:adec="http://schemas.microsoft.com/office/drawing/2017/decorative" val="1"/>
              </a:ext>
            </a:extLst>
          </p:cNvPr>
          <p:cNvGrpSpPr/>
          <p:nvPr/>
        </p:nvGrpSpPr>
        <p:grpSpPr>
          <a:xfrm>
            <a:off x="8351564" y="1001659"/>
            <a:ext cx="1169630" cy="1169630"/>
            <a:chOff x="9420245" y="1477416"/>
            <a:chExt cx="1169630" cy="1169630"/>
          </a:xfrm>
        </p:grpSpPr>
        <p:sp>
          <p:nvSpPr>
            <p:cNvPr id="8" name="Oval 7">
              <a:extLst>
                <a:ext uri="{FF2B5EF4-FFF2-40B4-BE49-F238E27FC236}">
                  <a16:creationId xmlns:a16="http://schemas.microsoft.com/office/drawing/2014/main" id="{ED3A4E16-B981-420F-8918-162BB3689CD8}"/>
                </a:ext>
              </a:extLst>
            </p:cNvPr>
            <p:cNvSpPr/>
            <p:nvPr/>
          </p:nvSpPr>
          <p:spPr bwMode="auto">
            <a:xfrm>
              <a:off x="9420245" y="1477416"/>
              <a:ext cx="1169630" cy="1169630"/>
            </a:xfrm>
            <a:prstGeom prst="ellipse">
              <a:avLst/>
            </a:prstGeom>
            <a:solidFill>
              <a:schemeClr val="bg1">
                <a:lumMod val="75000"/>
                <a:lumOff val="25000"/>
              </a:schemeClr>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CDD865BE-5A9F-45E4-B696-F1862F9C3D53}"/>
                </a:ext>
              </a:extLst>
            </p:cNvPr>
            <p:cNvGrpSpPr/>
            <p:nvPr/>
          </p:nvGrpSpPr>
          <p:grpSpPr>
            <a:xfrm>
              <a:off x="9645865" y="1788676"/>
              <a:ext cx="718391" cy="595140"/>
              <a:chOff x="9641408" y="1878219"/>
              <a:chExt cx="718391" cy="595140"/>
            </a:xfrm>
          </p:grpSpPr>
          <p:grpSp>
            <p:nvGrpSpPr>
              <p:cNvPr id="10" name="Group 9">
                <a:extLst>
                  <a:ext uri="{FF2B5EF4-FFF2-40B4-BE49-F238E27FC236}">
                    <a16:creationId xmlns:a16="http://schemas.microsoft.com/office/drawing/2014/main" id="{6C887186-5985-408D-93C9-CB46908C1073}"/>
                  </a:ext>
                </a:extLst>
              </p:cNvPr>
              <p:cNvGrpSpPr/>
              <p:nvPr/>
            </p:nvGrpSpPr>
            <p:grpSpPr>
              <a:xfrm>
                <a:off x="9641408" y="1878219"/>
                <a:ext cx="390526" cy="341313"/>
                <a:chOff x="7869238" y="3641725"/>
                <a:chExt cx="390526" cy="341313"/>
              </a:xfrm>
              <a:solidFill>
                <a:schemeClr val="tx1"/>
              </a:solidFill>
            </p:grpSpPr>
            <p:sp>
              <p:nvSpPr>
                <p:cNvPr id="17" name="Freeform 21">
                  <a:extLst>
                    <a:ext uri="{FF2B5EF4-FFF2-40B4-BE49-F238E27FC236}">
                      <a16:creationId xmlns:a16="http://schemas.microsoft.com/office/drawing/2014/main" id="{B674AAE6-2D46-447D-A10F-E6568DAF5D54}"/>
                    </a:ext>
                  </a:extLst>
                </p:cNvPr>
                <p:cNvSpPr>
                  <a:spLocks/>
                </p:cNvSpPr>
                <p:nvPr/>
              </p:nvSpPr>
              <p:spPr bwMode="auto">
                <a:xfrm>
                  <a:off x="7869238" y="3892550"/>
                  <a:ext cx="128588" cy="90487"/>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22">
                  <a:extLst>
                    <a:ext uri="{FF2B5EF4-FFF2-40B4-BE49-F238E27FC236}">
                      <a16:creationId xmlns:a16="http://schemas.microsoft.com/office/drawing/2014/main" id="{6F1A9C31-695D-4D28-9A23-FD876033F2B6}"/>
                    </a:ext>
                  </a:extLst>
                </p:cNvPr>
                <p:cNvSpPr>
                  <a:spLocks/>
                </p:cNvSpPr>
                <p:nvPr/>
              </p:nvSpPr>
              <p:spPr bwMode="auto">
                <a:xfrm>
                  <a:off x="8023226" y="3846513"/>
                  <a:ext cx="236538" cy="13652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25">
                  <a:extLst>
                    <a:ext uri="{FF2B5EF4-FFF2-40B4-BE49-F238E27FC236}">
                      <a16:creationId xmlns:a16="http://schemas.microsoft.com/office/drawing/2014/main" id="{3A45B265-7C5B-47E4-8DF4-B8DC9F9390F3}"/>
                    </a:ext>
                  </a:extLst>
                </p:cNvPr>
                <p:cNvSpPr>
                  <a:spLocks/>
                </p:cNvSpPr>
                <p:nvPr/>
              </p:nvSpPr>
              <p:spPr bwMode="auto">
                <a:xfrm>
                  <a:off x="8069263" y="3641725"/>
                  <a:ext cx="180975" cy="182562"/>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26">
                  <a:extLst>
                    <a:ext uri="{FF2B5EF4-FFF2-40B4-BE49-F238E27FC236}">
                      <a16:creationId xmlns:a16="http://schemas.microsoft.com/office/drawing/2014/main" id="{28C99ECE-76EC-4B65-B62D-D36CF69B9255}"/>
                    </a:ext>
                  </a:extLst>
                </p:cNvPr>
                <p:cNvSpPr>
                  <a:spLocks/>
                </p:cNvSpPr>
                <p:nvPr/>
              </p:nvSpPr>
              <p:spPr bwMode="auto">
                <a:xfrm>
                  <a:off x="7893051" y="3733800"/>
                  <a:ext cx="138113" cy="13652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47227847-EB84-43C9-AB7A-49C6C73AD847}"/>
                  </a:ext>
                </a:extLst>
              </p:cNvPr>
              <p:cNvGrpSpPr/>
              <p:nvPr/>
            </p:nvGrpSpPr>
            <p:grpSpPr>
              <a:xfrm>
                <a:off x="9965877" y="2079437"/>
                <a:ext cx="393922" cy="393922"/>
                <a:chOff x="6255383" y="2100964"/>
                <a:chExt cx="477408" cy="477408"/>
              </a:xfrm>
            </p:grpSpPr>
            <p:sp>
              <p:nvSpPr>
                <p:cNvPr id="12" name="Oval 11">
                  <a:extLst>
                    <a:ext uri="{FF2B5EF4-FFF2-40B4-BE49-F238E27FC236}">
                      <a16:creationId xmlns:a16="http://schemas.microsoft.com/office/drawing/2014/main" id="{494954B3-B264-4DA3-B1D9-C61149D75721}"/>
                    </a:ext>
                  </a:extLst>
                </p:cNvPr>
                <p:cNvSpPr/>
                <p:nvPr/>
              </p:nvSpPr>
              <p:spPr bwMode="auto">
                <a:xfrm>
                  <a:off x="6255383" y="2100964"/>
                  <a:ext cx="477408" cy="477408"/>
                </a:xfrm>
                <a:prstGeom prst="ellipse">
                  <a:avLst/>
                </a:prstGeom>
                <a:solidFill>
                  <a:srgbClr val="EEC231"/>
                </a:solidFill>
                <a:ln w="25400" cap="flat" cmpd="sng" algn="ctr">
                  <a:solidFill>
                    <a:schemeClr val="bg1">
                      <a:lumMod val="75000"/>
                      <a:lumOff val="25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3" name="Group 12">
                  <a:extLst>
                    <a:ext uri="{FF2B5EF4-FFF2-40B4-BE49-F238E27FC236}">
                      <a16:creationId xmlns:a16="http://schemas.microsoft.com/office/drawing/2014/main" id="{FA99BE6D-B8A9-4371-AFFC-348337BAD4BE}"/>
                    </a:ext>
                  </a:extLst>
                </p:cNvPr>
                <p:cNvGrpSpPr/>
                <p:nvPr/>
              </p:nvGrpSpPr>
              <p:grpSpPr>
                <a:xfrm>
                  <a:off x="6362455" y="2250912"/>
                  <a:ext cx="263270" cy="177463"/>
                  <a:chOff x="1615053" y="6540493"/>
                  <a:chExt cx="409856" cy="276275"/>
                </a:xfrm>
                <a:solidFill>
                  <a:schemeClr val="accent4"/>
                </a:solidFill>
              </p:grpSpPr>
              <p:sp>
                <p:nvSpPr>
                  <p:cNvPr id="14" name="Freeform: Shape 13">
                    <a:extLst>
                      <a:ext uri="{FF2B5EF4-FFF2-40B4-BE49-F238E27FC236}">
                        <a16:creationId xmlns:a16="http://schemas.microsoft.com/office/drawing/2014/main" id="{435C89AB-8043-4B9F-9A14-C54B0A6158F5}"/>
                      </a:ext>
                    </a:extLst>
                  </p:cNvPr>
                  <p:cNvSpPr/>
                  <p:nvPr/>
                </p:nvSpPr>
                <p:spPr bwMode="auto">
                  <a:xfrm rot="2700000">
                    <a:off x="1614230" y="6597992"/>
                    <a:ext cx="164105" cy="162459"/>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08532CC3-0751-4B53-AC5C-5FCA4F3B6189}"/>
                      </a:ext>
                    </a:extLst>
                  </p:cNvPr>
                  <p:cNvSpPr/>
                  <p:nvPr/>
                </p:nvSpPr>
                <p:spPr bwMode="auto">
                  <a:xfrm rot="18900000" flipH="1">
                    <a:off x="1860804" y="6594743"/>
                    <a:ext cx="164105" cy="162461"/>
                  </a:xfrm>
                  <a:custGeom>
                    <a:avLst/>
                    <a:gdLst>
                      <a:gd name="connsiteX0" fmla="*/ 0 w 102476"/>
                      <a:gd name="connsiteY0" fmla="*/ 0 h 101448"/>
                      <a:gd name="connsiteX1" fmla="*/ 16120 w 102476"/>
                      <a:gd name="connsiteY1" fmla="*/ 0 h 101448"/>
                      <a:gd name="connsiteX2" fmla="*/ 16120 w 102476"/>
                      <a:gd name="connsiteY2" fmla="*/ 83963 h 101448"/>
                      <a:gd name="connsiteX3" fmla="*/ 102476 w 102476"/>
                      <a:gd name="connsiteY3" fmla="*/ 83963 h 101448"/>
                      <a:gd name="connsiteX4" fmla="*/ 102476 w 102476"/>
                      <a:gd name="connsiteY4" fmla="*/ 101448 h 101448"/>
                      <a:gd name="connsiteX5" fmla="*/ 0 w 102476"/>
                      <a:gd name="connsiteY5" fmla="*/ 101448 h 1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76" h="101448">
                        <a:moveTo>
                          <a:pt x="0" y="0"/>
                        </a:moveTo>
                        <a:lnTo>
                          <a:pt x="16120" y="0"/>
                        </a:lnTo>
                        <a:lnTo>
                          <a:pt x="16120" y="83963"/>
                        </a:lnTo>
                        <a:lnTo>
                          <a:pt x="102476" y="83963"/>
                        </a:lnTo>
                        <a:lnTo>
                          <a:pt x="102476" y="101448"/>
                        </a:lnTo>
                        <a:lnTo>
                          <a:pt x="0" y="101448"/>
                        </a:lnTo>
                        <a:close/>
                      </a:path>
                    </a:pathLst>
                  </a:cu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3AFB69DE-C0DD-4A2C-A4CC-DEE1280B9042}"/>
                      </a:ext>
                    </a:extLst>
                  </p:cNvPr>
                  <p:cNvSpPr/>
                  <p:nvPr/>
                </p:nvSpPr>
                <p:spPr bwMode="auto">
                  <a:xfrm rot="1119878">
                    <a:off x="1802629" y="6540493"/>
                    <a:ext cx="28471" cy="276275"/>
                  </a:xfrm>
                  <a:prstGeom prst="rect">
                    <a:avLst/>
                  </a:prstGeom>
                  <a:solidFill>
                    <a:schemeClr val="tx2"/>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solidFill>
                          <a:srgbClr val="243A5E"/>
                        </a:solidFill>
                      </a:ln>
                      <a:solidFill>
                        <a:srgbClr val="243A5E"/>
                      </a:solidFill>
                      <a:effectLst/>
                      <a:uLnTx/>
                      <a:uFillTx/>
                      <a:latin typeface="Segoe UI"/>
                      <a:ea typeface="+mn-ea"/>
                      <a:cs typeface="Segoe UI" pitchFamily="34" charset="0"/>
                    </a:endParaRPr>
                  </a:p>
                </p:txBody>
              </p:sp>
            </p:grpSp>
          </p:grpSp>
        </p:grpSp>
      </p:grpSp>
      <p:sp>
        <p:nvSpPr>
          <p:cNvPr id="46" name="Rectangle 45">
            <a:extLst>
              <a:ext uri="{FF2B5EF4-FFF2-40B4-BE49-F238E27FC236}">
                <a16:creationId xmlns:a16="http://schemas.microsoft.com/office/drawing/2014/main" id="{D5A33ABB-0361-43F1-A0CD-EA91A238775B}"/>
              </a:ext>
            </a:extLst>
          </p:cNvPr>
          <p:cNvSpPr/>
          <p:nvPr/>
        </p:nvSpPr>
        <p:spPr>
          <a:xfrm>
            <a:off x="6734751" y="3457769"/>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External users</a:t>
            </a:r>
          </a:p>
        </p:txBody>
      </p:sp>
      <p:sp>
        <p:nvSpPr>
          <p:cNvPr id="34" name="Rectangle 33">
            <a:extLst>
              <a:ext uri="{FF2B5EF4-FFF2-40B4-BE49-F238E27FC236}">
                <a16:creationId xmlns:a16="http://schemas.microsoft.com/office/drawing/2014/main" id="{CE3246C6-391E-46FE-8814-4B8E3DD4AD7B}"/>
              </a:ext>
            </a:extLst>
          </p:cNvPr>
          <p:cNvSpPr/>
          <p:nvPr/>
        </p:nvSpPr>
        <p:spPr>
          <a:xfrm>
            <a:off x="6734751" y="4020263"/>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Use your own authentication</a:t>
            </a:r>
          </a:p>
        </p:txBody>
      </p:sp>
      <p:sp>
        <p:nvSpPr>
          <p:cNvPr id="38" name="Rectangle 37">
            <a:extLst>
              <a:ext uri="{FF2B5EF4-FFF2-40B4-BE49-F238E27FC236}">
                <a16:creationId xmlns:a16="http://schemas.microsoft.com/office/drawing/2014/main" id="{2B565C0C-C79B-4B51-900F-752AAFD15B52}"/>
              </a:ext>
            </a:extLst>
          </p:cNvPr>
          <p:cNvSpPr/>
          <p:nvPr/>
        </p:nvSpPr>
        <p:spPr>
          <a:xfrm>
            <a:off x="6734751" y="4582757"/>
            <a:ext cx="4403257" cy="313932"/>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No end-user license</a:t>
            </a:r>
          </a:p>
        </p:txBody>
      </p:sp>
      <p:sp>
        <p:nvSpPr>
          <p:cNvPr id="40" name="Rectangle 39">
            <a:extLst>
              <a:ext uri="{FF2B5EF4-FFF2-40B4-BE49-F238E27FC236}">
                <a16:creationId xmlns:a16="http://schemas.microsoft.com/office/drawing/2014/main" id="{42B52014-F059-4DA2-B038-DD1D2A0DD163}"/>
              </a:ext>
            </a:extLst>
          </p:cNvPr>
          <p:cNvSpPr/>
          <p:nvPr/>
        </p:nvSpPr>
        <p:spPr>
          <a:xfrm>
            <a:off x="6734751" y="5145251"/>
            <a:ext cx="4403257" cy="48013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Body"/>
                <a:ea typeface="+mn-ea"/>
                <a:cs typeface="Segoe UI" pitchFamily="34" charset="0"/>
              </a:rPr>
              <a:t>Non-interactive authentication flow</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Body"/>
                <a:ea typeface="+mn-ea"/>
                <a:cs typeface="Segoe UI" pitchFamily="34" charset="0"/>
              </a:rPr>
              <a:t>(Using Service Principal/Master User)</a:t>
            </a:r>
          </a:p>
        </p:txBody>
      </p:sp>
    </p:spTree>
    <p:extLst>
      <p:ext uri="{BB962C8B-B14F-4D97-AF65-F5344CB8AC3E}">
        <p14:creationId xmlns:p14="http://schemas.microsoft.com/office/powerpoint/2010/main" val="713488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C1636-A5A0-4FED-A5B5-F475523E7B44}"/>
              </a:ext>
            </a:extLst>
          </p:cNvPr>
          <p:cNvSpPr>
            <a:spLocks noGrp="1"/>
          </p:cNvSpPr>
          <p:nvPr>
            <p:ph type="title"/>
          </p:nvPr>
        </p:nvSpPr>
        <p:spPr>
          <a:xfrm>
            <a:off x="739877" y="2665873"/>
            <a:ext cx="10515600" cy="1325563"/>
          </a:xfrm>
        </p:spPr>
        <p:txBody>
          <a:bodyPr>
            <a:normAutofit fontScale="90000"/>
          </a:bodyPr>
          <a:lstStyle/>
          <a:p>
            <a:r>
              <a:rPr lang="en-US" sz="6000" b="1" dirty="0"/>
              <a:t>Embed Power BI in Jupyter Notebooks</a:t>
            </a:r>
            <a:endParaRPr lang="en-GB" sz="6000" dirty="0"/>
          </a:p>
        </p:txBody>
      </p:sp>
      <p:sp>
        <p:nvSpPr>
          <p:cNvPr id="6" name="Text Placeholder 3">
            <a:extLst>
              <a:ext uri="{FF2B5EF4-FFF2-40B4-BE49-F238E27FC236}">
                <a16:creationId xmlns:a16="http://schemas.microsoft.com/office/drawing/2014/main" id="{02E0DB2C-8DC4-4304-86A6-FEF4EBF96FBC}"/>
              </a:ext>
            </a:extLst>
          </p:cNvPr>
          <p:cNvSpPr>
            <a:spLocks noGrp="1"/>
          </p:cNvSpPr>
          <p:nvPr/>
        </p:nvSpPr>
        <p:spPr>
          <a:xfrm>
            <a:off x="885002" y="3903646"/>
            <a:ext cx="688238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Power BI Jupyter Client package</a:t>
            </a:r>
          </a:p>
        </p:txBody>
      </p:sp>
      <p:pic>
        <p:nvPicPr>
          <p:cNvPr id="4" name="Picture 3">
            <a:extLst>
              <a:ext uri="{FF2B5EF4-FFF2-40B4-BE49-F238E27FC236}">
                <a16:creationId xmlns:a16="http://schemas.microsoft.com/office/drawing/2014/main" id="{929F2EF3-369A-460E-9B43-A2E3C0BCF984}"/>
              </a:ext>
            </a:extLst>
          </p:cNvPr>
          <p:cNvPicPr>
            <a:picLocks noChangeAspect="1"/>
          </p:cNvPicPr>
          <p:nvPr/>
        </p:nvPicPr>
        <p:blipFill>
          <a:blip r:embed="rId2"/>
          <a:stretch>
            <a:fillRect/>
          </a:stretch>
        </p:blipFill>
        <p:spPr>
          <a:xfrm>
            <a:off x="5246805" y="4115657"/>
            <a:ext cx="1698389" cy="1878697"/>
          </a:xfrm>
          <a:prstGeom prst="rect">
            <a:avLst/>
          </a:prstGeom>
        </p:spPr>
      </p:pic>
      <p:pic>
        <p:nvPicPr>
          <p:cNvPr id="8" name="Picture 7">
            <a:extLst>
              <a:ext uri="{FF2B5EF4-FFF2-40B4-BE49-F238E27FC236}">
                <a16:creationId xmlns:a16="http://schemas.microsoft.com/office/drawing/2014/main" id="{78FFDE0D-37CF-45A5-80FE-E98DE7491942}"/>
              </a:ext>
            </a:extLst>
          </p:cNvPr>
          <p:cNvPicPr>
            <a:picLocks noChangeAspect="1"/>
          </p:cNvPicPr>
          <p:nvPr/>
        </p:nvPicPr>
        <p:blipFill>
          <a:blip r:embed="rId3"/>
          <a:stretch>
            <a:fillRect/>
          </a:stretch>
        </p:blipFill>
        <p:spPr>
          <a:xfrm>
            <a:off x="8315498" y="4584317"/>
            <a:ext cx="1606652" cy="1687433"/>
          </a:xfrm>
          <a:prstGeom prst="rect">
            <a:avLst/>
          </a:prstGeom>
        </p:spPr>
      </p:pic>
      <p:pic>
        <p:nvPicPr>
          <p:cNvPr id="10" name="Graphic 9" descr="Handshake outline">
            <a:extLst>
              <a:ext uri="{FF2B5EF4-FFF2-40B4-BE49-F238E27FC236}">
                <a16:creationId xmlns:a16="http://schemas.microsoft.com/office/drawing/2014/main" id="{979EEE65-1F76-46AB-B068-6A7A1CB089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3950" y="4970834"/>
            <a:ext cx="914400" cy="914400"/>
          </a:xfrm>
          <a:prstGeom prst="rect">
            <a:avLst/>
          </a:prstGeom>
        </p:spPr>
      </p:pic>
    </p:spTree>
    <p:extLst>
      <p:ext uri="{BB962C8B-B14F-4D97-AF65-F5344CB8AC3E}">
        <p14:creationId xmlns:p14="http://schemas.microsoft.com/office/powerpoint/2010/main" val="568750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Embed Power BI in Jupyter Notebooks</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4204356"/>
          </a:xfrm>
          <a:prstGeom prst="rect">
            <a:avLst/>
          </a:prstGeom>
          <a:noFill/>
        </p:spPr>
        <p:txBody>
          <a:bodyPr wrap="square">
            <a:spAutoFit/>
          </a:bodyPr>
          <a:lstStyle/>
          <a:p>
            <a:pPr>
              <a:lnSpc>
                <a:spcPct val="150000"/>
              </a:lnSpc>
            </a:pPr>
            <a:r>
              <a:rPr lang="en-US" dirty="0"/>
              <a:t>Power BI and Jupyter Notebooks are popular tools, but you may have never thought about using them together. </a:t>
            </a:r>
          </a:p>
          <a:p>
            <a:pPr>
              <a:lnSpc>
                <a:spcPct val="150000"/>
              </a:lnSpc>
            </a:pPr>
            <a:endParaRPr lang="en-US" dirty="0"/>
          </a:p>
          <a:p>
            <a:pPr>
              <a:lnSpc>
                <a:spcPct val="150000"/>
              </a:lnSpc>
            </a:pPr>
            <a:r>
              <a:rPr lang="en-US" dirty="0"/>
              <a:t>Microsoft recently (May 25, 2021) announced the ability to include Power BI reports inside Jupyter notebooks. After overcoming the dazzle of this exciting feature, what comes to my mind is: “Why do we need this?”</a:t>
            </a:r>
          </a:p>
          <a:p>
            <a:pPr>
              <a:lnSpc>
                <a:spcPct val="150000"/>
              </a:lnSpc>
            </a:pPr>
            <a:endParaRPr lang="en-US" dirty="0"/>
          </a:p>
          <a:p>
            <a:pPr>
              <a:lnSpc>
                <a:spcPct val="150000"/>
              </a:lnSpc>
            </a:pPr>
            <a:r>
              <a:rPr lang="en-US" dirty="0"/>
              <a:t>I’m far from being a Jupyter notebook expert, but as far as I know, they are used for interactive analysis. Why, in the middle of an interactive analysis, would I need to get a Power BI Report?</a:t>
            </a:r>
          </a:p>
          <a:p>
            <a:pPr>
              <a:lnSpc>
                <a:spcPct val="150000"/>
              </a:lnSpc>
            </a:pPr>
            <a:endParaRPr lang="en-US" dirty="0"/>
          </a:p>
          <a:p>
            <a:pPr>
              <a:lnSpc>
                <a:spcPct val="150000"/>
              </a:lnSpc>
            </a:pPr>
            <a:r>
              <a:rPr lang="en-US" dirty="0"/>
              <a:t>Why should I move it to Jupyter and make this kind of integration with an existing report?</a:t>
            </a:r>
            <a:endParaRPr lang="en-GB" dirty="0"/>
          </a:p>
        </p:txBody>
      </p:sp>
    </p:spTree>
    <p:extLst>
      <p:ext uri="{BB962C8B-B14F-4D97-AF65-F5344CB8AC3E}">
        <p14:creationId xmlns:p14="http://schemas.microsoft.com/office/powerpoint/2010/main" val="85732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Choosing the tool</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2957861"/>
          </a:xfrm>
          <a:prstGeom prst="rect">
            <a:avLst/>
          </a:prstGeom>
          <a:noFill/>
        </p:spPr>
        <p:txBody>
          <a:bodyPr wrap="square">
            <a:spAutoFit/>
          </a:bodyPr>
          <a:lstStyle/>
          <a:p>
            <a:pPr>
              <a:lnSpc>
                <a:spcPct val="150000"/>
              </a:lnSpc>
            </a:pPr>
            <a:r>
              <a:rPr lang="en-US" dirty="0"/>
              <a:t>Where could I create a Jupyter notebook?</a:t>
            </a:r>
          </a:p>
          <a:p>
            <a:pPr>
              <a:lnSpc>
                <a:spcPct val="150000"/>
              </a:lnSpc>
            </a:pPr>
            <a:endParaRPr lang="en-US" dirty="0"/>
          </a:p>
          <a:p>
            <a:pPr>
              <a:lnSpc>
                <a:spcPct val="150000"/>
              </a:lnSpc>
            </a:pPr>
            <a:r>
              <a:rPr lang="en-US" dirty="0"/>
              <a:t>I chose to use Visual Studio Code to create the Jupyter notebook. Experts in Jupyter notebooks might use other tools, so I’m unsure if VS Code is the best tool to deal with data, but it works.</a:t>
            </a:r>
          </a:p>
          <a:p>
            <a:pPr>
              <a:lnSpc>
                <a:spcPct val="150000"/>
              </a:lnSpc>
            </a:pPr>
            <a:endParaRPr lang="en-US" dirty="0"/>
          </a:p>
          <a:p>
            <a:pPr>
              <a:lnSpc>
                <a:spcPct val="150000"/>
              </a:lnSpc>
            </a:pPr>
            <a:r>
              <a:rPr lang="en-US" dirty="0"/>
              <a:t>Once deciding to use Visual Studio Code, the Jupyter extension must be installed. It’s easy to find the Extensions on the left toolbar and check for Jupyter.</a:t>
            </a:r>
            <a:endParaRPr lang="en-GB" dirty="0"/>
          </a:p>
        </p:txBody>
      </p:sp>
    </p:spTree>
    <p:extLst>
      <p:ext uri="{BB962C8B-B14F-4D97-AF65-F5344CB8AC3E}">
        <p14:creationId xmlns:p14="http://schemas.microsoft.com/office/powerpoint/2010/main" val="1991145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3628-D4DB-4C23-8BC2-74501706A931}"/>
              </a:ext>
            </a:extLst>
          </p:cNvPr>
          <p:cNvSpPr>
            <a:spLocks noGrp="1"/>
          </p:cNvSpPr>
          <p:nvPr>
            <p:ph type="title"/>
          </p:nvPr>
        </p:nvSpPr>
        <p:spPr>
          <a:xfrm>
            <a:off x="757084" y="239913"/>
            <a:ext cx="10515600" cy="1325563"/>
          </a:xfrm>
        </p:spPr>
        <p:txBody>
          <a:bodyPr/>
          <a:lstStyle/>
          <a:p>
            <a:r>
              <a:rPr lang="en-US" dirty="0"/>
              <a:t>Choosing the tool</a:t>
            </a:r>
            <a:endParaRPr lang="en-GB" dirty="0"/>
          </a:p>
        </p:txBody>
      </p:sp>
      <p:sp>
        <p:nvSpPr>
          <p:cNvPr id="4" name="TextBox 3">
            <a:extLst>
              <a:ext uri="{FF2B5EF4-FFF2-40B4-BE49-F238E27FC236}">
                <a16:creationId xmlns:a16="http://schemas.microsoft.com/office/drawing/2014/main" id="{E74EB1F5-F0BB-4464-9C54-5A677BFFBC22}"/>
              </a:ext>
            </a:extLst>
          </p:cNvPr>
          <p:cNvSpPr txBox="1"/>
          <p:nvPr/>
        </p:nvSpPr>
        <p:spPr>
          <a:xfrm>
            <a:off x="757084" y="1565476"/>
            <a:ext cx="10515600" cy="2957861"/>
          </a:xfrm>
          <a:prstGeom prst="rect">
            <a:avLst/>
          </a:prstGeom>
          <a:noFill/>
        </p:spPr>
        <p:txBody>
          <a:bodyPr wrap="square">
            <a:spAutoFit/>
          </a:bodyPr>
          <a:lstStyle/>
          <a:p>
            <a:pPr>
              <a:lnSpc>
                <a:spcPct val="150000"/>
              </a:lnSpc>
            </a:pPr>
            <a:r>
              <a:rPr lang="en-US" dirty="0"/>
              <a:t>As I explained, I am not a Jupyter expert. Where could I create a Jupyter notebook?</a:t>
            </a:r>
          </a:p>
          <a:p>
            <a:pPr>
              <a:lnSpc>
                <a:spcPct val="150000"/>
              </a:lnSpc>
            </a:pPr>
            <a:endParaRPr lang="en-US" dirty="0"/>
          </a:p>
          <a:p>
            <a:pPr>
              <a:lnSpc>
                <a:spcPct val="150000"/>
              </a:lnSpc>
            </a:pPr>
            <a:r>
              <a:rPr lang="en-US" dirty="0"/>
              <a:t>I chose to use Visual Studio Code to create the Jupyter notebook. Experts in Jupyter notebooks might use other tools, so I am unsure if VS Code is the best tool to deal with data, but it works.</a:t>
            </a:r>
          </a:p>
          <a:p>
            <a:pPr>
              <a:lnSpc>
                <a:spcPct val="150000"/>
              </a:lnSpc>
            </a:pPr>
            <a:endParaRPr lang="en-US" dirty="0"/>
          </a:p>
          <a:p>
            <a:pPr>
              <a:lnSpc>
                <a:spcPct val="150000"/>
              </a:lnSpc>
            </a:pPr>
            <a:r>
              <a:rPr lang="en-US" dirty="0"/>
              <a:t>Once deciding to use Visual Studio Code, the Jupyter extension must be installed. It is easy to find the Extensions on the left toolbar and check for Jupyter.</a:t>
            </a:r>
            <a:endParaRPr lang="en-GB" dirty="0"/>
          </a:p>
        </p:txBody>
      </p:sp>
      <p:pic>
        <p:nvPicPr>
          <p:cNvPr id="5" name="Picture 4" descr="Graphical user interface, text, application, email&#10;&#10;Description automatically generated">
            <a:extLst>
              <a:ext uri="{FF2B5EF4-FFF2-40B4-BE49-F238E27FC236}">
                <a16:creationId xmlns:a16="http://schemas.microsoft.com/office/drawing/2014/main" id="{15A81128-B076-43D7-9FC2-8A3CBDFF3CFD}"/>
              </a:ext>
            </a:extLst>
          </p:cNvPr>
          <p:cNvPicPr>
            <a:picLocks noChangeAspect="1"/>
          </p:cNvPicPr>
          <p:nvPr/>
        </p:nvPicPr>
        <p:blipFill>
          <a:blip r:embed="rId2"/>
          <a:stretch>
            <a:fillRect/>
          </a:stretch>
        </p:blipFill>
        <p:spPr>
          <a:xfrm>
            <a:off x="869594" y="4523337"/>
            <a:ext cx="9812594" cy="1924438"/>
          </a:xfrm>
          <a:prstGeom prst="rect">
            <a:avLst/>
          </a:prstGeom>
        </p:spPr>
      </p:pic>
    </p:spTree>
    <p:extLst>
      <p:ext uri="{BB962C8B-B14F-4D97-AF65-F5344CB8AC3E}">
        <p14:creationId xmlns:p14="http://schemas.microsoft.com/office/powerpoint/2010/main" val="201822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2591</Words>
  <Application>Microsoft Office PowerPoint</Application>
  <PresentationFormat>Widescreen</PresentationFormat>
  <Paragraphs>228</Paragraphs>
  <Slides>25</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Arial</vt:lpstr>
      <vt:lpstr>az_ea_font</vt:lpstr>
      <vt:lpstr>Calibri</vt:lpstr>
      <vt:lpstr>Calibri Light</vt:lpstr>
      <vt:lpstr>Consolas</vt:lpstr>
      <vt:lpstr>Segoe UI</vt:lpstr>
      <vt:lpstr>Segoe UI Body</vt:lpstr>
      <vt:lpstr>Segoe UI Light</vt:lpstr>
      <vt:lpstr>Segoe UI Semibold</vt:lpstr>
      <vt:lpstr>Wingdings</vt:lpstr>
      <vt:lpstr>Office Theme</vt:lpstr>
      <vt:lpstr>Azure 1</vt:lpstr>
      <vt:lpstr>Module 14 &amp; 15: Power BI integration with Jupyter Notebook </vt:lpstr>
      <vt:lpstr>Lesson</vt:lpstr>
      <vt:lpstr>What is Power BI embedded analytics</vt:lpstr>
      <vt:lpstr>Embed Power BI for your organization or customers</vt:lpstr>
      <vt:lpstr>Embed for your organization (aka User owns data)</vt:lpstr>
      <vt:lpstr>Embed Power BI in Jupyter Notebooks</vt:lpstr>
      <vt:lpstr>Embed Power BI in Jupyter Notebooks</vt:lpstr>
      <vt:lpstr>Choosing the tool</vt:lpstr>
      <vt:lpstr>Choosing the tool</vt:lpstr>
      <vt:lpstr>Authentication options</vt:lpstr>
      <vt:lpstr>Interactive Flow</vt:lpstr>
      <vt:lpstr>Device Flow</vt:lpstr>
      <vt:lpstr>Service Principal Flow</vt:lpstr>
      <vt:lpstr>Master user flow</vt:lpstr>
      <vt:lpstr>Embed Power BI in Jupyter Notebooks</vt:lpstr>
      <vt:lpstr>Setup the Environment</vt:lpstr>
      <vt:lpstr>PowerPoint Presentation</vt:lpstr>
      <vt:lpstr>Demo</vt:lpstr>
      <vt:lpstr>Demo</vt:lpstr>
      <vt:lpstr>Demo</vt:lpstr>
      <vt:lpstr>Demo</vt:lpstr>
      <vt:lpstr>Demo</vt:lpstr>
      <vt:lpstr>Demo</vt:lpstr>
      <vt:lpstr>Lab</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42</cp:revision>
  <dcterms:created xsi:type="dcterms:W3CDTF">2021-07-24T09:47:52Z</dcterms:created>
  <dcterms:modified xsi:type="dcterms:W3CDTF">2021-08-13T06:24:43Z</dcterms:modified>
</cp:coreProperties>
</file>